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4" r:id="rId1"/>
  </p:sldMasterIdLst>
  <p:notesMasterIdLst>
    <p:notesMasterId r:id="rId31"/>
  </p:notesMasterIdLst>
  <p:handoutMasterIdLst>
    <p:handoutMasterId r:id="rId32"/>
  </p:handoutMasterIdLst>
  <p:sldIdLst>
    <p:sldId id="420" r:id="rId2"/>
    <p:sldId id="407" r:id="rId3"/>
    <p:sldId id="435" r:id="rId4"/>
    <p:sldId id="421" r:id="rId5"/>
    <p:sldId id="422" r:id="rId6"/>
    <p:sldId id="431" r:id="rId7"/>
    <p:sldId id="433" r:id="rId8"/>
    <p:sldId id="423" r:id="rId9"/>
    <p:sldId id="432" r:id="rId10"/>
    <p:sldId id="436" r:id="rId11"/>
    <p:sldId id="430" r:id="rId12"/>
    <p:sldId id="424" r:id="rId13"/>
    <p:sldId id="453" r:id="rId14"/>
    <p:sldId id="439" r:id="rId15"/>
    <p:sldId id="428" r:id="rId16"/>
    <p:sldId id="447" r:id="rId17"/>
    <p:sldId id="443" r:id="rId18"/>
    <p:sldId id="454" r:id="rId19"/>
    <p:sldId id="441" r:id="rId20"/>
    <p:sldId id="444" r:id="rId21"/>
    <p:sldId id="451" r:id="rId22"/>
    <p:sldId id="455" r:id="rId23"/>
    <p:sldId id="450" r:id="rId24"/>
    <p:sldId id="446" r:id="rId25"/>
    <p:sldId id="456" r:id="rId26"/>
    <p:sldId id="448" r:id="rId27"/>
    <p:sldId id="445" r:id="rId28"/>
    <p:sldId id="452" r:id="rId29"/>
    <p:sldId id="297" r:id="rId30"/>
  </p:sldIdLst>
  <p:sldSz cx="12192000" cy="6858000"/>
  <p:notesSz cx="6858000" cy="9144000"/>
  <p:embeddedFontLst>
    <p:embeddedFont>
      <p:font typeface="Cambria Math" panose="02040503050406030204" pitchFamily="18" charset="0"/>
      <p:regular r:id="rId33"/>
    </p:embeddedFont>
    <p:embeddedFont>
      <p:font typeface="Noto Serif" panose="02020600060500020200" pitchFamily="18" charset="0"/>
      <p:regular r:id="rId34"/>
    </p:embeddedFont>
    <p:embeddedFont>
      <p:font typeface="Pretendard" panose="02000503000000020004" pitchFamily="50" charset="-127"/>
      <p:regular r:id="rId35"/>
      <p:bold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E1E1"/>
    <a:srgbClr val="DBDFEF"/>
    <a:srgbClr val="C2E8F8"/>
    <a:srgbClr val="FEE3B9"/>
    <a:srgbClr val="DAE3F3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37" autoAdjust="0"/>
    <p:restoredTop sz="95714"/>
  </p:normalViewPr>
  <p:slideViewPr>
    <p:cSldViewPr snapToGrid="0">
      <p:cViewPr varScale="1">
        <p:scale>
          <a:sx n="152" d="100"/>
          <a:sy n="152" d="100"/>
        </p:scale>
        <p:origin x="1374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ecureframe.com/blog/generative-ai-cybersecurity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bain.com/insights/generative-ai-and-cybersecurity-strengthening-both-defenses-and-threats-tech-report-2023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264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904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주요 보안 이슈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1</a:t>
            </a:r>
            <a:r>
              <a:rPr lang="ko-KR" altLang="en-US" sz="1200" dirty="0"/>
              <a:t>. 허위 정보의 생성 및 확산</a:t>
            </a:r>
          </a:p>
          <a:p>
            <a:r>
              <a:rPr lang="ko-KR" altLang="en-US" sz="1200" dirty="0"/>
              <a:t>- 생성형 </a:t>
            </a:r>
            <a:r>
              <a:rPr lang="ko-KR" altLang="en-US" sz="1200" dirty="0" err="1"/>
              <a:t>AI는</a:t>
            </a:r>
            <a:r>
              <a:rPr lang="ko-KR" altLang="en-US" sz="1200" dirty="0"/>
              <a:t> 사실과 구별하기 어려운 텍스트, 이미지, 오디오, 비디오를 생성할 수 있습니다. 이는 정치적 선동, 사회적 혼란, 개인의 명예 훼손 등을 목적으로 한 허위 정보의 생성 및 확산에 악용될 수 있습니다.</a:t>
            </a:r>
          </a:p>
          <a:p>
            <a:endParaRPr lang="en-US" altLang="ko-KR" sz="1200" dirty="0"/>
          </a:p>
          <a:p>
            <a:r>
              <a:rPr lang="en-US" altLang="ko-KR" sz="1200" dirty="0"/>
              <a:t>2</a:t>
            </a:r>
            <a:r>
              <a:rPr lang="ko-KR" altLang="en-US" sz="1200" dirty="0"/>
              <a:t>. 자동화된 공격</a:t>
            </a:r>
          </a:p>
          <a:p>
            <a:r>
              <a:rPr lang="ko-KR" altLang="en-US" sz="1200" dirty="0"/>
              <a:t>- AI 기술을 활용한 사이버 공격이 진화하고 있습니다. 생성형 </a:t>
            </a:r>
            <a:r>
              <a:rPr lang="ko-KR" altLang="en-US" sz="1200" dirty="0" err="1"/>
              <a:t>AI는</a:t>
            </a:r>
            <a:r>
              <a:rPr lang="ko-KR" altLang="en-US" sz="1200" dirty="0"/>
              <a:t> 피싱 이메일, 사회공학적 공격, 악성 코드의 생성 등 보다 정교하고 </a:t>
            </a:r>
            <a:r>
              <a:rPr lang="ko-KR" altLang="en-US" sz="1200" dirty="0" err="1"/>
              <a:t>타겟화된</a:t>
            </a:r>
            <a:r>
              <a:rPr lang="ko-KR" altLang="en-US" sz="1200" dirty="0"/>
              <a:t> 사이버 공격에 사용될 수 있습니다.</a:t>
            </a:r>
          </a:p>
          <a:p>
            <a:endParaRPr lang="en-US" altLang="ko-KR" sz="1200" dirty="0"/>
          </a:p>
          <a:p>
            <a:r>
              <a:rPr lang="en-US" altLang="ko-KR" sz="1200" dirty="0"/>
              <a:t>3</a:t>
            </a:r>
            <a:r>
              <a:rPr lang="ko-KR" altLang="en-US" sz="1200" dirty="0"/>
              <a:t>.</a:t>
            </a:r>
            <a:r>
              <a:rPr lang="en-US" altLang="ko-KR" sz="1200" dirty="0"/>
              <a:t>?</a:t>
            </a:r>
            <a:r>
              <a:rPr lang="ko-KR" altLang="en-US" sz="1200" dirty="0"/>
              <a:t> 저작권 및 지적 재산권</a:t>
            </a:r>
          </a:p>
          <a:p>
            <a:r>
              <a:rPr lang="ko-KR" altLang="en-US" sz="1200" dirty="0"/>
              <a:t>- </a:t>
            </a:r>
            <a:r>
              <a:rPr lang="ko-KR" altLang="en-US" sz="1200" dirty="0" err="1"/>
              <a:t>AI가</a:t>
            </a:r>
            <a:r>
              <a:rPr lang="ko-KR" altLang="en-US" sz="1200" dirty="0"/>
              <a:t> 생성한 콘텐츠의 경우, 기존의 저작물을 바탕으로 새로운 작품을 생성할 수 있습니다. 이는 저작권 침해 문제를 야기할 수 있으며, </a:t>
            </a:r>
            <a:r>
              <a:rPr lang="ko-KR" altLang="en-US" sz="1200" dirty="0" err="1"/>
              <a:t>AI가</a:t>
            </a:r>
            <a:r>
              <a:rPr lang="ko-KR" altLang="en-US" sz="1200" dirty="0"/>
              <a:t> 생성한 콘텐츠의 저작권 소유권에 대한 법적 논의를 필요로 합니다.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1. </a:t>
            </a:r>
            <a:r>
              <a:rPr lang="ko-KR" altLang="en-US" sz="1200" dirty="0" err="1"/>
              <a:t>부채널</a:t>
            </a:r>
            <a:r>
              <a:rPr lang="ko-KR" altLang="en-US" sz="1200" dirty="0"/>
              <a:t> 공격을 통한 내부 구조 해킹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2. </a:t>
            </a:r>
            <a:r>
              <a:rPr lang="ko-KR" altLang="en-US" sz="1200" dirty="0"/>
              <a:t>데이터 프라이버시 및 보안 </a:t>
            </a:r>
            <a:r>
              <a:rPr lang="en-US" altLang="ko-KR" sz="1200" dirty="0"/>
              <a:t>(</a:t>
            </a:r>
            <a:r>
              <a:rPr lang="ko-KR" altLang="en-US" sz="1200" dirty="0"/>
              <a:t>데이터 셋에 대한 보안</a:t>
            </a:r>
            <a:r>
              <a:rPr lang="en-US" altLang="ko-KR" sz="1200" dirty="0"/>
              <a:t>…) </a:t>
            </a:r>
          </a:p>
          <a:p>
            <a:r>
              <a:rPr lang="ko-KR" altLang="en-US" sz="1200" dirty="0"/>
              <a:t>- 생성형 AI 모델은 대규모 데이터셋을 학습하여 새로운 콘텐츠를 생성합니다. 이 과정에서 개인의 프라이버시를 침해할 수 있는 민감한 정보가 포함될 위험이 있으며, 데이터의 안전한 처리와 저장이 중요한 이슈로 대두됩니다.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1.</a:t>
            </a:r>
            <a:r>
              <a:rPr lang="ko-KR" altLang="en-US" sz="1200" dirty="0"/>
              <a:t> 보안을 위한 생성형 </a:t>
            </a:r>
            <a:r>
              <a:rPr lang="en-US" altLang="ko-KR" sz="1200" dirty="0"/>
              <a:t>AI -&gt; </a:t>
            </a:r>
            <a:r>
              <a:rPr lang="ko-KR" altLang="en-US" sz="1200" dirty="0"/>
              <a:t>사전에 사이버 위협을 식별하고</a:t>
            </a:r>
            <a:r>
              <a:rPr lang="en-US" altLang="ko-KR" sz="1200" dirty="0"/>
              <a:t>, </a:t>
            </a:r>
            <a:r>
              <a:rPr lang="ko-KR" altLang="en-US" sz="1200" dirty="0"/>
              <a:t>코드에서 취약점 탐지 후 패치 과정을 자동화 </a:t>
            </a:r>
            <a:r>
              <a:rPr lang="en-US" altLang="ko-KR" sz="1200" dirty="0"/>
              <a:t>(</a:t>
            </a:r>
            <a:r>
              <a:rPr lang="ko-KR" altLang="en-US" sz="1200" dirty="0"/>
              <a:t>보안 패치 자동화</a:t>
            </a:r>
            <a:r>
              <a:rPr lang="en-US" altLang="ko-KR" sz="1200" dirty="0"/>
              <a:t>,)</a:t>
            </a:r>
            <a:r>
              <a:rPr lang="ko-KR" altLang="en-US" sz="1200" dirty="0"/>
              <a:t> 하는 경우 있음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GenAI</a:t>
            </a:r>
            <a:r>
              <a:rPr lang="en-US" altLang="ko-KR" sz="1200" dirty="0"/>
              <a:t>) </a:t>
            </a:r>
            <a:r>
              <a:rPr lang="en-US" altLang="ko-KR" sz="1200" dirty="0">
                <a:hlinkClick r:id="rId3"/>
              </a:rPr>
              <a:t>https://secureframe.com/blog/generative-ai-cybersecurity</a:t>
            </a:r>
            <a:endParaRPr lang="en-US" altLang="ko-KR" sz="1200" dirty="0"/>
          </a:p>
          <a:p>
            <a:r>
              <a:rPr lang="en-US" altLang="ko-KR" sz="1200" dirty="0">
                <a:hlinkClick r:id="rId4"/>
              </a:rPr>
              <a:t>https://www.bain.com/insights/generative-ai-and-cybersecurity-strengthening-both-defenses-and-threats-tech-report-2023/</a:t>
            </a:r>
            <a:endParaRPr lang="en-US" altLang="ko-KR" sz="1200" dirty="0"/>
          </a:p>
          <a:p>
            <a:endParaRPr lang="ko-KR" altLang="en-US" sz="1200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845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1. </a:t>
            </a:r>
            <a:r>
              <a:rPr kumimoji="1" lang="ko-KR" altLang="en-US" dirty="0"/>
              <a:t>취약점 악용</a:t>
            </a:r>
            <a:r>
              <a:rPr kumimoji="1" lang="en-US" altLang="ko-KR" dirty="0"/>
              <a:t>: </a:t>
            </a:r>
            <a:r>
              <a:rPr kumimoji="1" lang="ko-KR" altLang="en-US" dirty="0"/>
              <a:t>공격자는 코드의 보안 취약점을 악용하여 무단 액세스 권한을 얻거나 악의적인 명령을 실행하거나 민감한 데이터를 훔칠 수 있습니다</a:t>
            </a:r>
            <a:r>
              <a:rPr kumimoji="1" lang="en-US" altLang="ko-KR" dirty="0"/>
              <a:t>[</a:t>
            </a:r>
            <a:r>
              <a:rPr kumimoji="1" lang="en" altLang="ko-KR" dirty="0"/>
              <a:t>T5].</a:t>
            </a:r>
          </a:p>
          <a:p>
            <a:r>
              <a:rPr lang="ko-KR" altLang="en-US" sz="1200" dirty="0"/>
              <a:t>GitHub </a:t>
            </a:r>
            <a:r>
              <a:rPr lang="ko-KR" altLang="en-US" sz="1200" dirty="0" err="1"/>
              <a:t>Copilot에서</a:t>
            </a:r>
            <a:r>
              <a:rPr lang="ko-KR" altLang="en-US" sz="1200" dirty="0"/>
              <a:t> 생성된 코드 조각에서 발견되는 일반적인 보안 약점은 다음과 같습니다.</a:t>
            </a:r>
          </a:p>
          <a:p>
            <a:endParaRPr lang="ko-KR" altLang="en-US" sz="1200" dirty="0"/>
          </a:p>
          <a:p>
            <a:r>
              <a:rPr lang="ko-KR" altLang="en-US" sz="1200" dirty="0"/>
              <a:t>1. OS 명령 주입(CWE-78): 이 취약점은 애플리케이션이 공격자가 운영 체제에서 임의 명령을 실행하도록 허용할 때 발생합니다[T5].</a:t>
            </a:r>
          </a:p>
          <a:p>
            <a:r>
              <a:rPr lang="ko-KR" altLang="en-US" sz="1200" dirty="0"/>
              <a:t>2. 불충분한 무작위 값의 사용(CWE-330): 이 약점은 예측 가능하거나 불충분한 무작위 값을 사용하는 것과 관련되어 있으며, 이는 약한 암호화 또는 인증 메커니즘과 같은 보안 취약점으로 이어질 수 있습니다[T5].</a:t>
            </a:r>
          </a:p>
          <a:p>
            <a:r>
              <a:rPr lang="ko-KR" altLang="en-US" sz="1200" dirty="0"/>
              <a:t>3. 예외 조건의 부적절한 확인 또는 처리(CWE-703): 이 약점은 코드가 예외 조건을 적절하게 처리하지 못해 잠재적인 보안 취약성을 초래하는 상황을 나타냅니다[T5].</a:t>
            </a:r>
          </a:p>
          <a:p>
            <a:endParaRPr kumimoji="1" lang="en" altLang="ko-KR" dirty="0"/>
          </a:p>
          <a:p>
            <a:r>
              <a:rPr kumimoji="1" lang="en" altLang="ko-KR" dirty="0"/>
              <a:t>2. </a:t>
            </a:r>
            <a:r>
              <a:rPr kumimoji="1" lang="ko-KR" altLang="en-US" dirty="0"/>
              <a:t>시스템 손상</a:t>
            </a:r>
            <a:r>
              <a:rPr kumimoji="1" lang="en-US" altLang="ko-KR" dirty="0"/>
              <a:t>: </a:t>
            </a:r>
            <a:r>
              <a:rPr kumimoji="1" lang="ko-KR" altLang="en-US" dirty="0"/>
              <a:t>안전하지 않은 코드는 공격자가 애플리케이션을 제어하거나 서비스를 중단하거나 데이터 침해를 일으킬 수 있는 시스템 손상으로 이어질 수 있습니다</a:t>
            </a:r>
            <a:r>
              <a:rPr kumimoji="1" lang="en-US" altLang="ko-KR" dirty="0"/>
              <a:t>[</a:t>
            </a:r>
            <a:r>
              <a:rPr kumimoji="1" lang="en" altLang="ko-KR" dirty="0"/>
              <a:t>T5].</a:t>
            </a:r>
          </a:p>
          <a:p>
            <a:endParaRPr kumimoji="1" lang="en" altLang="ko-KR" dirty="0"/>
          </a:p>
          <a:p>
            <a:r>
              <a:rPr kumimoji="1" lang="en" altLang="ko-KR" dirty="0"/>
              <a:t>3. </a:t>
            </a:r>
            <a:r>
              <a:rPr kumimoji="1" lang="ko-KR" altLang="en-US" dirty="0"/>
              <a:t>평판 손상</a:t>
            </a:r>
            <a:r>
              <a:rPr kumimoji="1" lang="en-US" altLang="ko-KR" dirty="0"/>
              <a:t>: </a:t>
            </a:r>
            <a:r>
              <a:rPr kumimoji="1" lang="ko-KR" altLang="en-US" dirty="0"/>
              <a:t>안전하지 않은 코드로 인해 발생하는 보안 사고는 조직의 평판을 손상시켜 고객 신뢰와 비즈니스 기회 상실로 이어질 수 있습니다</a:t>
            </a:r>
            <a:r>
              <a:rPr kumimoji="1" lang="en-US" altLang="ko-KR" dirty="0"/>
              <a:t>[</a:t>
            </a:r>
            <a:r>
              <a:rPr kumimoji="1" lang="en" altLang="ko-KR" dirty="0"/>
              <a:t>T5].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79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232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>
              <a:solidFill>
                <a:srgbClr val="292929"/>
              </a:solidFill>
              <a:highlight>
                <a:srgbClr val="FFFFFF"/>
              </a:highlight>
              <a:latin typeface="Noto Serif" panose="02020600060500020200" pitchFamily="18" charset="0"/>
            </a:endParaRPr>
          </a:p>
          <a:p>
            <a:r>
              <a:rPr lang="ko-KR" altLang="en-US" sz="1200" b="0" i="0" dirty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Noto Serif" panose="02020600060500020200" pitchFamily="18" charset="0"/>
              </a:rPr>
              <a:t>따라서 훈련 전에 민감한 데이터를 가리거나 수정하여 민감한 데이터에 대한 훈련이나 미세 조정을 피하는 것이 가장 좋습니다</a:t>
            </a:r>
            <a:r>
              <a:rPr lang="en-US" altLang="ko-KR" sz="1200" b="0" i="0" dirty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Noto Serif" panose="02020600060500020200" pitchFamily="18" charset="0"/>
              </a:rPr>
              <a:t>. </a:t>
            </a:r>
            <a:r>
              <a:rPr lang="ko-KR" altLang="en-US" sz="1200" b="0" i="0" dirty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Noto Serif" panose="02020600060500020200" pitchFamily="18" charset="0"/>
              </a:rPr>
              <a:t>의도하지 않은 데이터 노출을 감지하기 위한 모니터링 시스템을 개발하는 것도 흥미로운 연구 방향입니다</a:t>
            </a:r>
            <a:r>
              <a:rPr lang="en-US" altLang="ko-KR" sz="1200" b="0" i="0" dirty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Noto Serif" panose="02020600060500020200" pitchFamily="18" charset="0"/>
              </a:rPr>
              <a:t>.</a:t>
            </a:r>
            <a:endParaRPr kumimoji="1" lang="ko-KR" altLang="en-US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679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087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841158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  <p:sldLayoutId id="2147483671" r:id="rId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microsoft.com/office/2007/relationships/hdphoto" Target="../media/hdphoto3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0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microsoft.com/office/2007/relationships/hdphoto" Target="../media/hdphoto5.wdp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52.png"/><Relationship Id="rId7" Type="http://schemas.microsoft.com/office/2007/relationships/hdphoto" Target="../media/hdphoto8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11" Type="http://schemas.microsoft.com/office/2007/relationships/hdphoto" Target="../media/hdphoto11.wdp"/><Relationship Id="rId5" Type="http://schemas.openxmlformats.org/officeDocument/2006/relationships/image" Target="../media/image54.png"/><Relationship Id="rId10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microsoft.com/office/2007/relationships/hdphoto" Target="../media/hdphoto10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4.png"/><Relationship Id="rId7" Type="http://schemas.openxmlformats.org/officeDocument/2006/relationships/image" Target="../media/image60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11" Type="http://schemas.openxmlformats.org/officeDocument/2006/relationships/image" Target="../media/image11.png"/><Relationship Id="rId5" Type="http://schemas.openxmlformats.org/officeDocument/2006/relationships/image" Target="NULL"/><Relationship Id="rId10" Type="http://schemas.openxmlformats.org/officeDocument/2006/relationships/image" Target="../media/image10.png"/><Relationship Id="rId4" Type="http://schemas.openxmlformats.org/officeDocument/2006/relationships/image" Target="../media/image8.jp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90E50-C04F-9545-9437-A821B3EDE2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b="1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생성형 </a:t>
            </a:r>
            <a:r>
              <a:rPr kumimoji="1" lang="en" altLang="ko-KR" sz="4000" b="1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</a:t>
            </a:r>
            <a:r>
              <a:rPr kumimoji="1" lang="ko-KR" altLang="en-US" sz="4000" b="1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관련된 보안 기술 동향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37C2DF-2696-7A44-9F85-508A0259C1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김현지</a:t>
            </a:r>
            <a:r>
              <a:rPr kumimoji="1"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김덕영</a:t>
            </a:r>
            <a:r>
              <a:rPr kumimoji="1"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윤세영</a:t>
            </a:r>
            <a:r>
              <a:rPr kumimoji="1"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서화정</a:t>
            </a:r>
          </a:p>
        </p:txBody>
      </p:sp>
    </p:spTree>
    <p:extLst>
      <p:ext uri="{BB962C8B-B14F-4D97-AF65-F5344CB8AC3E}">
        <p14:creationId xmlns:p14="http://schemas.microsoft.com/office/powerpoint/2010/main" val="2804678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7C9100-8400-CC9F-D869-188582A6B01E}"/>
              </a:ext>
            </a:extLst>
          </p:cNvPr>
          <p:cNvSpPr txBox="1"/>
          <p:nvPr/>
        </p:nvSpPr>
        <p:spPr>
          <a:xfrm>
            <a:off x="2249514" y="1628507"/>
            <a:ext cx="7692971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kumimoji="1" lang="en-US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endParaRPr kumimoji="1" lang="en-US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kumimoji="1" lang="ko-KR" altLang="en-US" sz="4000" b="1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생성형 </a:t>
            </a:r>
            <a:r>
              <a:rPr kumimoji="1" lang="en-US" altLang="ko-KR" sz="4000" b="1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</a:t>
            </a:r>
            <a:r>
              <a:rPr kumimoji="1" lang="ko-KR" altLang="en-US" sz="4000" b="1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기술의 보안 이슈</a:t>
            </a:r>
            <a:endParaRPr kumimoji="1" lang="en-US" altLang="ko-KR" sz="4000" b="1" dirty="0">
              <a:solidFill>
                <a:schemeClr val="accent5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endParaRPr kumimoji="1"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endParaRPr kumimoji="1" lang="ko-KR" altLang="en-US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0190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6A0A3-43D8-0A4D-A765-A49D5AB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생성형 </a:t>
            </a:r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</a:t>
            </a: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보안 이슈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B5F256-724C-7945-92E6-BFAE07BC40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여러 산업 분야에서 혁신을 촉진</a:t>
            </a:r>
            <a:r>
              <a:rPr lang="ko-KR" altLang="en-US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하고 있지만, </a:t>
            </a:r>
            <a:r>
              <a:rPr lang="ko-KR" altLang="en-US" sz="18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동시에 다양한 보안 이슈와 윤리적 문제를 야기 시킴</a:t>
            </a:r>
            <a:endParaRPr kumimoji="1" lang="en-US" altLang="ko-KR" sz="1800" b="1" dirty="0">
              <a:solidFill>
                <a:srgbClr val="C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생성형 </a:t>
            </a:r>
            <a:r>
              <a:rPr lang="ko-KR" altLang="en-US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AI가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활발히 사용되는 만큼 </a:t>
            </a:r>
            <a:r>
              <a:rPr lang="ko-KR" altLang="en-US" sz="18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민감한 데이터의 오용, 저작권 침해, 허위 정보의 생성과 확산 등 여러 보안 이슈를 동반</a:t>
            </a:r>
            <a:endParaRPr lang="en-US" altLang="ko-KR" sz="1800" b="1" dirty="0">
              <a:solidFill>
                <a:srgbClr val="C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Deep</a:t>
            </a:r>
            <a:r>
              <a:rPr kumimoji="1" lang="ko-KR" altLang="en-US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Instinct</a:t>
            </a:r>
            <a:r>
              <a:rPr kumimoji="1" lang="ko-KR" altLang="en-US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보고서*에 따르면</a:t>
            </a:r>
            <a:r>
              <a:rPr kumimoji="1"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생성형 </a:t>
            </a:r>
            <a:r>
              <a:rPr kumimoji="1"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</a:t>
            </a:r>
            <a:r>
              <a:rPr kumimoji="1"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가장 큰 문제는 </a:t>
            </a:r>
            <a:r>
              <a:rPr kumimoji="1" lang="ko-KR" altLang="en-US" sz="18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프라이버시</a:t>
            </a:r>
            <a:r>
              <a:rPr kumimoji="1" lang="en-US" altLang="ko-KR" sz="18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sz="18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피싱</a:t>
            </a:r>
            <a:r>
              <a:rPr kumimoji="1" lang="en-US" altLang="ko-KR" sz="18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sz="18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증가하는 공격 속도 및 범위</a:t>
            </a:r>
            <a:endParaRPr kumimoji="1" lang="en-US" altLang="ko-KR" sz="1800" b="1" dirty="0">
              <a:solidFill>
                <a:srgbClr val="C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보안 전문가의 </a:t>
            </a:r>
            <a:r>
              <a:rPr kumimoji="1"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75%</a:t>
            </a:r>
            <a:r>
              <a:rPr kumimoji="1"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지난 </a:t>
            </a:r>
            <a:r>
              <a:rPr kumimoji="1"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1"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 간 생성형 </a:t>
            </a:r>
            <a:r>
              <a:rPr kumimoji="1"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</a:t>
            </a:r>
            <a:r>
              <a:rPr kumimoji="1"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관련 공격이 증가한 것을 목격</a:t>
            </a:r>
            <a:endParaRPr kumimoji="1"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과학기술정보통신부</a:t>
            </a:r>
            <a:endParaRPr kumimoji="1" lang="en-US" altLang="ko-KR" sz="1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b="1" i="0" u="none" strike="noStrike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생성형 </a:t>
            </a:r>
            <a:r>
              <a:rPr lang="en" altLang="ko-KR" sz="1800" b="1" i="0" u="none" strike="noStrike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</a:t>
            </a:r>
            <a:r>
              <a:rPr lang="ko-KR" altLang="en-US" sz="1800" b="1" i="0" u="none" strike="noStrike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활용과 보안 위협에</a:t>
            </a:r>
            <a:r>
              <a:rPr lang="ko-KR" altLang="en-US" sz="1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관련된 </a:t>
            </a:r>
            <a:r>
              <a:rPr lang="ko-KR" altLang="en-US" sz="1800" b="1" i="0" u="none" strike="noStrike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포럼 개최</a:t>
            </a:r>
            <a:endParaRPr lang="en-US" altLang="ko-KR" sz="1800" b="1" i="0" u="none" strike="noStrike" dirty="0">
              <a:solidFill>
                <a:srgbClr val="0070C0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전문가들의 의견을 듣고 향후 정책대응을 논의</a:t>
            </a:r>
            <a:endParaRPr kumimoji="1"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endParaRPr kumimoji="1" lang="ko-KR" altLang="en-US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09CB34-AB17-B0DA-85CB-9B157B493BEE}"/>
              </a:ext>
            </a:extLst>
          </p:cNvPr>
          <p:cNvSpPr txBox="1"/>
          <p:nvPr/>
        </p:nvSpPr>
        <p:spPr>
          <a:xfrm>
            <a:off x="76931" y="6392915"/>
            <a:ext cx="112299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*</a:t>
            </a:r>
            <a:r>
              <a:rPr lang="en" altLang="ko-KR" sz="1000" dirty="0"/>
              <a:t>https://</a:t>
            </a:r>
            <a:r>
              <a:rPr lang="en" altLang="ko-KR" sz="1000" dirty="0" err="1"/>
              <a:t>www.securitymagazine.com</a:t>
            </a:r>
            <a:r>
              <a:rPr lang="en" altLang="ko-KR" sz="1000" dirty="0"/>
              <a:t>/articles/99832-study-finds-increase-in-cybersecurity-attacks-fueled-by-generative-ai </a:t>
            </a:r>
          </a:p>
          <a:p>
            <a:r>
              <a:rPr lang="ko-KR" altLang="en-US" sz="1000" dirty="0"/>
              <a:t>*</a:t>
            </a:r>
            <a:r>
              <a:rPr lang="ko-KR" altLang="en-US" sz="1000" dirty="0" err="1"/>
              <a:t>https</a:t>
            </a:r>
            <a:r>
              <a:rPr lang="ko-KR" altLang="en-US" sz="1000" dirty="0"/>
              <a:t>://</a:t>
            </a:r>
            <a:r>
              <a:rPr lang="ko-KR" altLang="en-US" sz="1000" dirty="0" err="1"/>
              <a:t>www.deepinstinct.com</a:t>
            </a:r>
            <a:r>
              <a:rPr lang="ko-KR" altLang="en-US" sz="1000" dirty="0"/>
              <a:t>/</a:t>
            </a:r>
            <a:r>
              <a:rPr lang="ko-KR" altLang="en-US" sz="1000" dirty="0" err="1"/>
              <a:t>voice</a:t>
            </a:r>
            <a:r>
              <a:rPr lang="ko-KR" altLang="en-US" sz="1000" dirty="0"/>
              <a:t>-of-</a:t>
            </a:r>
            <a:r>
              <a:rPr lang="ko-KR" altLang="en-US" sz="1000" dirty="0" err="1"/>
              <a:t>secops</a:t>
            </a:r>
            <a:r>
              <a:rPr lang="ko-KR" altLang="en-US" sz="1000" dirty="0"/>
              <a:t>-</a:t>
            </a:r>
            <a:r>
              <a:rPr lang="ko-KR" altLang="en-US" sz="1000" dirty="0" err="1"/>
              <a:t>reports</a:t>
            </a:r>
            <a:endParaRPr lang="ko-KR" altLang="en-US" sz="10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77EF92C-4082-FBDF-CDFF-D6550E784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824" y="2384482"/>
            <a:ext cx="4070114" cy="428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4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D2F1350-F339-C793-BEB2-1D9B0A31BA49}"/>
              </a:ext>
            </a:extLst>
          </p:cNvPr>
          <p:cNvSpPr/>
          <p:nvPr/>
        </p:nvSpPr>
        <p:spPr>
          <a:xfrm>
            <a:off x="2180427" y="5436443"/>
            <a:ext cx="2837511" cy="671805"/>
          </a:xfrm>
          <a:prstGeom prst="roundRect">
            <a:avLst>
              <a:gd name="adj" fmla="val 1527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296A0A3-43D8-0A4D-A765-A49D5AB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생성형 </a:t>
            </a:r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</a:t>
            </a: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보안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2D58A84-A5BE-BFE2-AE19-1942F5B3C5AC}"/>
              </a:ext>
            </a:extLst>
          </p:cNvPr>
          <p:cNvGrpSpPr/>
          <p:nvPr/>
        </p:nvGrpSpPr>
        <p:grpSpPr>
          <a:xfrm>
            <a:off x="2185420" y="1299514"/>
            <a:ext cx="3689204" cy="3407561"/>
            <a:chOff x="2275886" y="1842905"/>
            <a:chExt cx="3689204" cy="3407561"/>
          </a:xfrm>
        </p:grpSpPr>
        <p:sp>
          <p:nvSpPr>
            <p:cNvPr id="40" name="모서리가 둥근 직사각형 39">
              <a:extLst>
                <a:ext uri="{FF2B5EF4-FFF2-40B4-BE49-F238E27FC236}">
                  <a16:creationId xmlns:a16="http://schemas.microsoft.com/office/drawing/2014/main" id="{E6846AF5-A6B7-DF22-8538-B1CF9F04B7BD}"/>
                </a:ext>
              </a:extLst>
            </p:cNvPr>
            <p:cNvSpPr/>
            <p:nvPr/>
          </p:nvSpPr>
          <p:spPr>
            <a:xfrm>
              <a:off x="2275886" y="1842905"/>
              <a:ext cx="2837511" cy="671805"/>
            </a:xfrm>
            <a:prstGeom prst="roundRect">
              <a:avLst>
                <a:gd name="adj" fmla="val 152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2" name="모서리가 둥근 직사각형 41">
              <a:extLst>
                <a:ext uri="{FF2B5EF4-FFF2-40B4-BE49-F238E27FC236}">
                  <a16:creationId xmlns:a16="http://schemas.microsoft.com/office/drawing/2014/main" id="{E7098D09-4816-A643-A418-454C35E692E1}"/>
                </a:ext>
              </a:extLst>
            </p:cNvPr>
            <p:cNvSpPr/>
            <p:nvPr/>
          </p:nvSpPr>
          <p:spPr>
            <a:xfrm>
              <a:off x="3137989" y="3231834"/>
              <a:ext cx="2823165" cy="671805"/>
            </a:xfrm>
            <a:prstGeom prst="roundRect">
              <a:avLst>
                <a:gd name="adj" fmla="val 152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2115CC86-CFE5-3CAF-C89F-0E5B3ABAAB30}"/>
                </a:ext>
              </a:extLst>
            </p:cNvPr>
            <p:cNvSpPr/>
            <p:nvPr/>
          </p:nvSpPr>
          <p:spPr>
            <a:xfrm>
              <a:off x="3127579" y="4578661"/>
              <a:ext cx="2837511" cy="671805"/>
            </a:xfrm>
            <a:prstGeom prst="roundRect">
              <a:avLst>
                <a:gd name="adj" fmla="val 152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9812115-C250-31CF-A293-ECF246111BE1}"/>
              </a:ext>
            </a:extLst>
          </p:cNvPr>
          <p:cNvGrpSpPr/>
          <p:nvPr/>
        </p:nvGrpSpPr>
        <p:grpSpPr>
          <a:xfrm>
            <a:off x="2185420" y="1437231"/>
            <a:ext cx="3685268" cy="3138854"/>
            <a:chOff x="3022334" y="1663379"/>
            <a:chExt cx="3685268" cy="313885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CBFA37-2CBD-0BAD-63FD-A76CD2FA8C24}"/>
                </a:ext>
              </a:extLst>
            </p:cNvPr>
            <p:cNvSpPr txBox="1"/>
            <p:nvPr/>
          </p:nvSpPr>
          <p:spPr>
            <a:xfrm>
              <a:off x="3870091" y="4402123"/>
              <a:ext cx="283751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2000" b="1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보안을 위한</a:t>
              </a:r>
              <a:r>
                <a:rPr kumimoji="1" lang="ko-KR" altLang="en-US" sz="2000" b="1" dirty="0">
                  <a:solidFill>
                    <a:schemeClr val="accent5">
                      <a:lumMod val="7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생성형 </a:t>
              </a:r>
              <a:r>
                <a:rPr kumimoji="1" lang="en-US" altLang="ko-KR" sz="2000" b="1" dirty="0">
                  <a:solidFill>
                    <a:schemeClr val="accent5">
                      <a:lumMod val="7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AI</a:t>
              </a:r>
              <a:endParaRPr kumimoji="1"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1669BE-75FA-5CBF-6E03-199C29B03DA7}"/>
                </a:ext>
              </a:extLst>
            </p:cNvPr>
            <p:cNvSpPr txBox="1"/>
            <p:nvPr/>
          </p:nvSpPr>
          <p:spPr>
            <a:xfrm>
              <a:off x="3022334" y="1663379"/>
              <a:ext cx="283751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2000" b="1" dirty="0">
                  <a:solidFill>
                    <a:schemeClr val="accent5">
                      <a:lumMod val="7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생성형 </a:t>
              </a:r>
              <a:r>
                <a:rPr kumimoji="1" lang="en-US" altLang="ko-KR" sz="2000" b="1" dirty="0">
                  <a:solidFill>
                    <a:schemeClr val="accent5">
                      <a:lumMod val="7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AI</a:t>
              </a:r>
              <a:r>
                <a:rPr kumimoji="1" lang="ko-KR" altLang="en-US" sz="2000" b="1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를 활용한 공격</a:t>
              </a:r>
              <a:endParaRPr kumimoji="1" lang="en-US" altLang="ko-KR" sz="20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EF580F-2E5B-F59A-7F77-912E1ACFFE31}"/>
                </a:ext>
              </a:extLst>
            </p:cNvPr>
            <p:cNvSpPr txBox="1"/>
            <p:nvPr/>
          </p:nvSpPr>
          <p:spPr>
            <a:xfrm>
              <a:off x="3889965" y="3035406"/>
              <a:ext cx="281763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2000" b="1" dirty="0">
                  <a:solidFill>
                    <a:schemeClr val="accent5">
                      <a:lumMod val="7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생성형 </a:t>
              </a:r>
              <a:r>
                <a:rPr kumimoji="1" lang="en-US" altLang="ko-KR" sz="2000" b="1" dirty="0">
                  <a:solidFill>
                    <a:schemeClr val="accent5">
                      <a:lumMod val="7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AI</a:t>
              </a:r>
              <a:r>
                <a:rPr kumimoji="1" lang="ko-KR" altLang="en-US" sz="2000" b="1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 대한 공격</a:t>
              </a:r>
              <a:endParaRPr kumimoji="1" lang="en-US" altLang="ko-KR" sz="20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35" name="타원 34">
            <a:extLst>
              <a:ext uri="{FF2B5EF4-FFF2-40B4-BE49-F238E27FC236}">
                <a16:creationId xmlns:a16="http://schemas.microsoft.com/office/drawing/2014/main" id="{30767D4F-050A-A035-201D-2C7F4E1A531A}"/>
              </a:ext>
            </a:extLst>
          </p:cNvPr>
          <p:cNvSpPr/>
          <p:nvPr/>
        </p:nvSpPr>
        <p:spPr>
          <a:xfrm>
            <a:off x="-780393" y="2274263"/>
            <a:ext cx="2847890" cy="2847890"/>
          </a:xfrm>
          <a:prstGeom prst="ellipse">
            <a:avLst/>
          </a:prstGeom>
          <a:solidFill>
            <a:srgbClr val="DAE3F3">
              <a:alpha val="60000"/>
            </a:srgbClr>
          </a:solidFill>
          <a:ln w="3810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684C6A9-BBF0-2C4E-6DB2-AF69AD599BD4}"/>
              </a:ext>
            </a:extLst>
          </p:cNvPr>
          <p:cNvSpPr/>
          <p:nvPr/>
        </p:nvSpPr>
        <p:spPr>
          <a:xfrm>
            <a:off x="-1007711" y="2023362"/>
            <a:ext cx="1670538" cy="32470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14C77C-B2F7-5C7F-4470-A2796945AC32}"/>
              </a:ext>
            </a:extLst>
          </p:cNvPr>
          <p:cNvSpPr txBox="1"/>
          <p:nvPr/>
        </p:nvSpPr>
        <p:spPr>
          <a:xfrm>
            <a:off x="169258" y="3392430"/>
            <a:ext cx="22995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000" b="1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생성형 </a:t>
            </a:r>
            <a:r>
              <a:rPr kumimoji="1" lang="en-US" altLang="ko-KR" sz="2000" b="1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</a:t>
            </a:r>
            <a:r>
              <a:rPr kumimoji="1" lang="ko-KR" altLang="en-US" sz="2000" b="1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</a:t>
            </a:r>
            <a:endParaRPr kumimoji="1" lang="en-US" altLang="ko-KR" sz="2000" b="1" dirty="0">
              <a:solidFill>
                <a:schemeClr val="accent5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kumimoji="1" lang="ko-KR" altLang="en-US" sz="2000" b="1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보안</a:t>
            </a:r>
            <a:endParaRPr lang="ko-KR" altLang="en-US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26E04958-66DE-38B8-BE26-E3A6386EF4DE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362808" y="4922891"/>
            <a:ext cx="817619" cy="8494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4C563694-8F49-F91B-C381-BD75352B6D52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1998139" y="3009313"/>
            <a:ext cx="1054912" cy="20192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1EBDB98-9516-FFE4-E4D2-010A598DC5FB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1362808" y="1637286"/>
            <a:ext cx="822612" cy="82516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FDBBE9F3-D2FE-725B-2F89-48DEC7490A34}"/>
              </a:ext>
            </a:extLst>
          </p:cNvPr>
          <p:cNvSpPr txBox="1"/>
          <p:nvPr/>
        </p:nvSpPr>
        <p:spPr>
          <a:xfrm>
            <a:off x="5307290" y="1174543"/>
            <a:ext cx="6884709" cy="788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악성 코드 생성 </a:t>
            </a:r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[2023 Fu et al.]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프롬프트 주입 공격 </a:t>
            </a:r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[2023 Chao et al.,</a:t>
            </a:r>
            <a:r>
              <a:rPr lang="en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2023 </a:t>
            </a:r>
            <a:r>
              <a:rPr lang="en" altLang="ko-KR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Greshake</a:t>
            </a:r>
            <a:r>
              <a:rPr lang="en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</a:t>
            </a:r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22E1920-C5F4-3546-66D2-FF2AD80DF6F8}"/>
              </a:ext>
            </a:extLst>
          </p:cNvPr>
          <p:cNvSpPr txBox="1"/>
          <p:nvPr/>
        </p:nvSpPr>
        <p:spPr>
          <a:xfrm>
            <a:off x="6025299" y="2219288"/>
            <a:ext cx="5230966" cy="1527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프라이버시 침해 </a:t>
            </a:r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2023 </a:t>
            </a:r>
            <a:r>
              <a:rPr lang="en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Nasr et al.</a:t>
            </a:r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편향 데이터 생성 </a:t>
            </a:r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[2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024 </a:t>
            </a:r>
            <a:r>
              <a:rPr lang="en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Zhou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et al.]</a:t>
            </a:r>
            <a:r>
              <a:rPr kumimoji="1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kumimoji="1"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멤버십 추론 공격 </a:t>
            </a:r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[2017, Shokri, Reza, et al.]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적대적 예제 생성 공격 </a:t>
            </a:r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[2014, </a:t>
            </a:r>
            <a:r>
              <a:rPr lang="en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Goodfellow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et al.</a:t>
            </a:r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1149BD5-08AE-1159-EF98-1AE63505CA93}"/>
              </a:ext>
            </a:extLst>
          </p:cNvPr>
          <p:cNvSpPr txBox="1"/>
          <p:nvPr/>
        </p:nvSpPr>
        <p:spPr>
          <a:xfrm>
            <a:off x="6025299" y="3918654"/>
            <a:ext cx="6257180" cy="788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보안 패치 자동화 </a:t>
            </a:r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[2024, VU, Thanh </a:t>
            </a:r>
            <a:r>
              <a:rPr kumimoji="1" lang="en-US" altLang="ko-K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Trong</a:t>
            </a:r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et al.]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보안 코딩 </a:t>
            </a:r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en-US" altLang="ko-KR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2023, </a:t>
            </a:r>
            <a:r>
              <a:rPr lang="en-US" altLang="ko-KR" sz="16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Asare</a:t>
            </a:r>
            <a:r>
              <a:rPr lang="en-US" altLang="ko-KR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et al.]</a:t>
            </a:r>
            <a:endParaRPr kumimoji="1"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30D65B-CA48-592F-B7B1-986BA3886684}"/>
              </a:ext>
            </a:extLst>
          </p:cNvPr>
          <p:cNvSpPr txBox="1"/>
          <p:nvPr/>
        </p:nvSpPr>
        <p:spPr>
          <a:xfrm>
            <a:off x="2180426" y="5567433"/>
            <a:ext cx="28375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000" b="1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생성형 </a:t>
            </a:r>
            <a:r>
              <a:rPr kumimoji="1" lang="en-US" altLang="ko-KR" sz="2000" b="1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</a:t>
            </a:r>
            <a:r>
              <a:rPr kumimoji="1" lang="ko-KR" altLang="en-US" sz="20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위한 보안</a:t>
            </a:r>
            <a:endParaRPr kumimoji="1" lang="en-US" altLang="ko-KR" sz="2000" b="1" dirty="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FB6F4E8B-2DC3-3FB9-9B33-26B556D75D7C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998139" y="4175975"/>
            <a:ext cx="1035038" cy="2000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9E6CC07-A3FC-BD34-0E05-F6832F8DBDEA}"/>
              </a:ext>
            </a:extLst>
          </p:cNvPr>
          <p:cNvSpPr txBox="1"/>
          <p:nvPr/>
        </p:nvSpPr>
        <p:spPr>
          <a:xfrm>
            <a:off x="5307289" y="5188611"/>
            <a:ext cx="6257181" cy="1157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</a:t>
            </a:r>
            <a:r>
              <a:rPr kumimoji="1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방화벽 </a:t>
            </a:r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en-US" altLang="ko-KR" sz="16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2023 </a:t>
            </a:r>
            <a:r>
              <a:rPr lang="en-US" altLang="ko-KR" sz="160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Phute</a:t>
            </a:r>
            <a:r>
              <a:rPr lang="en-US" altLang="ko-KR" sz="16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et al., 2023 Markov et al.]</a:t>
            </a:r>
            <a:endParaRPr kumimoji="1"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중재 모델 </a:t>
            </a:r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2023, </a:t>
            </a:r>
            <a:r>
              <a:rPr lang="en-US" altLang="ko-KR" sz="1600" dirty="0" err="1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Betker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et al.</a:t>
            </a:r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안티 바이러스</a:t>
            </a:r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[2024, Zhu et al.]</a:t>
            </a:r>
          </a:p>
        </p:txBody>
      </p:sp>
    </p:spTree>
    <p:extLst>
      <p:ext uri="{BB962C8B-B14F-4D97-AF65-F5344CB8AC3E}">
        <p14:creationId xmlns:p14="http://schemas.microsoft.com/office/powerpoint/2010/main" val="1182368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7C9100-8400-CC9F-D869-188582A6B01E}"/>
              </a:ext>
            </a:extLst>
          </p:cNvPr>
          <p:cNvSpPr txBox="1"/>
          <p:nvPr/>
        </p:nvSpPr>
        <p:spPr>
          <a:xfrm>
            <a:off x="3325678" y="1628507"/>
            <a:ext cx="5540644" cy="38164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kumimoji="1" lang="en-US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endParaRPr kumimoji="1" lang="en-US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kumimoji="1" lang="ko-KR" altLang="en-US" sz="4000" b="1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생성형 </a:t>
            </a:r>
            <a:r>
              <a:rPr kumimoji="1" lang="en-US" altLang="ko-KR" sz="4000" b="1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</a:t>
            </a:r>
            <a:r>
              <a:rPr kumimoji="1" lang="ko-KR" altLang="en-US" sz="4000" b="1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활용한 공격</a:t>
            </a:r>
            <a:endParaRPr kumimoji="1" lang="en-US" altLang="ko-KR" sz="4000" b="1" dirty="0">
              <a:solidFill>
                <a:schemeClr val="accent5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kumimoji="1"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악성코드 생성 및 프롬프트 주입 공격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endParaRPr kumimoji="1" lang="en-US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endParaRPr kumimoji="1" lang="ko-KR" altLang="en-US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5295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6A0A3-43D8-0A4D-A765-A49D5AB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생성형 </a:t>
            </a:r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</a:t>
            </a: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활용한</a:t>
            </a:r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공격 </a:t>
            </a:r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– </a:t>
            </a: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악성코드 생성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B5F256-724C-7945-92E6-BFAE07BC40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Generation of Insecure Code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en" altLang="ko-KR" sz="2000" i="0" dirty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Fu et al.</a:t>
            </a:r>
            <a:r>
              <a:rPr lang="en-US" altLang="ko-KR" sz="2000" i="0" dirty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2023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</a:p>
          <a:p>
            <a:pPr lvl="1" algn="just">
              <a:lnSpc>
                <a:spcPct val="150000"/>
              </a:lnSpc>
            </a:pPr>
            <a:r>
              <a:rPr lang="en" altLang="ko-KR" sz="1800" b="1" i="0" dirty="0" err="1"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ChatGPT</a:t>
            </a:r>
            <a:r>
              <a:rPr lang="en" altLang="ko-KR" sz="1800" b="1" i="0" dirty="0"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800" b="1" i="0" dirty="0"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및 </a:t>
            </a:r>
            <a:r>
              <a:rPr lang="en" altLang="ko-KR" sz="1800" b="1" i="0" dirty="0" err="1"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CoPilot</a:t>
            </a:r>
            <a:r>
              <a:rPr lang="en" altLang="ko-KR" sz="1800" b="1" dirty="0"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800" b="1" i="0" dirty="0"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같은 </a:t>
            </a:r>
            <a:r>
              <a:rPr lang="en" altLang="ko-KR" sz="1800" b="1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</a:t>
            </a:r>
            <a:r>
              <a:rPr lang="ko-KR" altLang="en-US" sz="1800" b="1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모델에 의해 생성된 코드에는 보안 취약점이 포함될 수 있음</a:t>
            </a:r>
            <a:endParaRPr lang="en-US" altLang="ko-KR" sz="1800" b="1" i="0" dirty="0">
              <a:solidFill>
                <a:srgbClr val="C00000"/>
              </a:solidFill>
              <a:effectLst/>
              <a:highlight>
                <a:srgbClr val="FFFFFF"/>
              </a:highligh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 algn="just">
              <a:lnSpc>
                <a:spcPct val="150000"/>
              </a:lnSpc>
            </a:pPr>
            <a:r>
              <a:rPr lang="ko-KR" altLang="en-US" sz="1800" b="1" i="0" dirty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단순한 구문 오류</a:t>
            </a:r>
            <a:r>
              <a:rPr lang="en-US" altLang="ko-KR" sz="1800" b="1" i="0" dirty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800" b="1" i="0" dirty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복잡한 논리적 결함 </a:t>
            </a:r>
            <a:r>
              <a:rPr lang="ko-KR" altLang="en-US" sz="1800" i="0" dirty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등으로 인한 </a:t>
            </a:r>
            <a:r>
              <a:rPr lang="ko-KR" altLang="en-US" sz="1800" b="1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취약점 악용 및 시스템 손상 유발</a:t>
            </a:r>
            <a:endParaRPr lang="en-US" altLang="ko-KR" sz="1800" b="1" i="0" dirty="0">
              <a:solidFill>
                <a:srgbClr val="C00000"/>
              </a:solidFill>
              <a:effectLst/>
              <a:highlight>
                <a:srgbClr val="FFFFFF"/>
              </a:highligh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 algn="just">
              <a:lnSpc>
                <a:spcPct val="150000"/>
              </a:lnSpc>
            </a:pPr>
            <a:r>
              <a:rPr lang="ko-KR" altLang="en-US" sz="1800" dirty="0">
                <a:solidFill>
                  <a:srgbClr val="292929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의도적이지 않더라도 생성형 </a:t>
            </a:r>
            <a:r>
              <a:rPr lang="en-US" altLang="ko-KR" sz="1800" dirty="0">
                <a:solidFill>
                  <a:srgbClr val="292929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</a:t>
            </a:r>
            <a:r>
              <a:rPr lang="ko-KR" altLang="en-US" sz="1800" dirty="0">
                <a:solidFill>
                  <a:srgbClr val="292929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사용자들이 </a:t>
            </a:r>
            <a:r>
              <a:rPr lang="ko-KR" altLang="en-US" sz="1800" b="1" dirty="0">
                <a:solidFill>
                  <a:srgbClr val="0070C0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실수로 이러한 결함을 도입</a:t>
            </a:r>
            <a:r>
              <a:rPr lang="ko-KR" altLang="en-US" sz="1800" dirty="0">
                <a:solidFill>
                  <a:srgbClr val="292929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할 수도 있음</a:t>
            </a:r>
            <a:r>
              <a:rPr lang="en-US" altLang="ko-KR" sz="1800" b="0" i="0" dirty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  <a:p>
            <a:pPr lvl="1" algn="just"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292929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Github</a:t>
            </a:r>
            <a:r>
              <a:rPr lang="en-US" altLang="ko-KR" sz="1600" b="1" dirty="0">
                <a:solidFill>
                  <a:srgbClr val="292929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Copilot</a:t>
            </a:r>
            <a:r>
              <a:rPr lang="ko-KR" altLang="en-US" sz="1600" b="1" dirty="0">
                <a:solidFill>
                  <a:srgbClr val="292929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생성된 코드에 대한 보안 취약점 분석 </a:t>
            </a:r>
            <a:r>
              <a:rPr lang="en-US" altLang="ko-KR" sz="1600" b="1" dirty="0">
                <a:solidFill>
                  <a:srgbClr val="292929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600" b="1" dirty="0">
                <a:solidFill>
                  <a:srgbClr val="292929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실제 코드 사용</a:t>
            </a:r>
            <a:r>
              <a:rPr lang="en-US" altLang="ko-KR" sz="1600" b="1" dirty="0">
                <a:solidFill>
                  <a:srgbClr val="292929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lvl="2" algn="just">
              <a:lnSpc>
                <a:spcPct val="150000"/>
              </a:lnSpc>
            </a:pPr>
            <a:r>
              <a:rPr lang="en-US" altLang="ko-KR" sz="1600" b="1" dirty="0">
                <a:solidFill>
                  <a:srgbClr val="292929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CWE</a:t>
            </a:r>
            <a:r>
              <a:rPr lang="ko-KR" altLang="en-US" sz="1600" b="1" dirty="0">
                <a:solidFill>
                  <a:srgbClr val="292929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600" b="1" dirty="0">
                <a:solidFill>
                  <a:srgbClr val="292929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(Common Weakness Enumeration) </a:t>
            </a:r>
            <a:r>
              <a:rPr lang="ko-KR" altLang="en-US" sz="1600" b="1" dirty="0">
                <a:solidFill>
                  <a:srgbClr val="292929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식별</a:t>
            </a:r>
            <a:endParaRPr lang="en-US" altLang="ko-KR" sz="1600" b="1" dirty="0">
              <a:solidFill>
                <a:srgbClr val="292929"/>
              </a:solidFill>
              <a:highlight>
                <a:srgbClr val="FFFFFF"/>
              </a:highligh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2" algn="just">
              <a:lnSpc>
                <a:spcPct val="150000"/>
              </a:lnSpc>
            </a:pPr>
            <a:r>
              <a:rPr lang="en-US" altLang="ko-KR" sz="1600" b="1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Copilot</a:t>
            </a:r>
            <a:r>
              <a:rPr lang="ko-KR" altLang="en-US" sz="1600" b="1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의해 생성된 코드의 </a:t>
            </a:r>
            <a:r>
              <a:rPr lang="en-US" altLang="ko-KR" sz="1600" b="1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35.8%</a:t>
            </a:r>
            <a:r>
              <a:rPr lang="ko-KR" altLang="en-US" sz="1600" b="1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</a:t>
            </a:r>
            <a:r>
              <a:rPr lang="en-US" altLang="ko-KR" sz="1600" b="1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CWE </a:t>
            </a:r>
            <a:r>
              <a:rPr lang="ko-KR" altLang="en-US" sz="1600" b="1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포함</a:t>
            </a:r>
            <a:r>
              <a:rPr lang="en-US" altLang="ko-KR" sz="1600" b="1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600" b="1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가장 자주 발생한 취약점은 아래와 같음</a:t>
            </a:r>
            <a:endParaRPr lang="en-US" altLang="ko-KR" sz="1600" b="1" i="0" dirty="0">
              <a:solidFill>
                <a:srgbClr val="C00000"/>
              </a:solidFill>
              <a:effectLst/>
              <a:highlight>
                <a:srgbClr val="FFFFFF"/>
              </a:highligh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3" algn="just">
              <a:lnSpc>
                <a:spcPct val="150000"/>
              </a:lnSpc>
            </a:pPr>
            <a:r>
              <a:rPr lang="en-US" altLang="ko-KR" sz="1600" dirty="0">
                <a:solidFill>
                  <a:srgbClr val="292929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CWE-78 (OS </a:t>
            </a:r>
            <a:r>
              <a:rPr lang="ko-KR" altLang="en-US" sz="1600" dirty="0">
                <a:solidFill>
                  <a:srgbClr val="292929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명령 주입</a:t>
            </a:r>
            <a:r>
              <a:rPr lang="en-US" altLang="ko-KR" sz="1600" dirty="0">
                <a:solidFill>
                  <a:srgbClr val="292929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lvl="3" algn="just">
              <a:lnSpc>
                <a:spcPct val="150000"/>
              </a:lnSpc>
            </a:pPr>
            <a:r>
              <a:rPr lang="en-US" altLang="ko-KR" sz="1600" dirty="0">
                <a:solidFill>
                  <a:srgbClr val="292929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CWE-330 (</a:t>
            </a:r>
            <a:r>
              <a:rPr lang="ko-KR" altLang="en-US" sz="1600" dirty="0">
                <a:solidFill>
                  <a:srgbClr val="292929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불충분한 랜덤 값 사용</a:t>
            </a:r>
            <a:r>
              <a:rPr lang="en-US" altLang="ko-KR" sz="1600" dirty="0">
                <a:solidFill>
                  <a:srgbClr val="292929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lvl="3" algn="just">
              <a:lnSpc>
                <a:spcPct val="150000"/>
              </a:lnSpc>
            </a:pPr>
            <a:r>
              <a:rPr lang="en-US" altLang="ko-KR" sz="1600" dirty="0">
                <a:solidFill>
                  <a:srgbClr val="292929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CWE-703 (</a:t>
            </a:r>
            <a:r>
              <a:rPr lang="ko-KR" altLang="en-US" sz="1600" dirty="0">
                <a:solidFill>
                  <a:srgbClr val="292929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예외 조건의 부적절한 확인 및 처리</a:t>
            </a:r>
            <a:r>
              <a:rPr lang="en-US" altLang="ko-KR" sz="1600" dirty="0">
                <a:solidFill>
                  <a:srgbClr val="292929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lvl="3" algn="just">
              <a:lnSpc>
                <a:spcPct val="150000"/>
              </a:lnSpc>
            </a:pPr>
            <a:r>
              <a:rPr lang="en-US" altLang="ko-KR" sz="1600" b="1" i="0" dirty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42</a:t>
            </a:r>
            <a:r>
              <a:rPr lang="ko-KR" altLang="en-US" sz="1600" b="1" i="0" dirty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개의 </a:t>
            </a:r>
            <a:r>
              <a:rPr lang="en-US" altLang="ko-KR" sz="1600" b="1" i="0" dirty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CWE </a:t>
            </a:r>
            <a:r>
              <a:rPr lang="ko-KR" altLang="en-US" sz="1600" b="1" i="0" dirty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중 </a:t>
            </a:r>
            <a:r>
              <a:rPr lang="en-US" altLang="ko-KR" sz="1600" b="1" i="0" dirty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11</a:t>
            </a:r>
            <a:r>
              <a:rPr lang="ko-KR" altLang="en-US" sz="1600" b="1" i="0" dirty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개가 현재 인정되는 </a:t>
            </a:r>
            <a:r>
              <a:rPr lang="en-US" altLang="ko-KR" sz="1600" b="1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CWE-Top 25</a:t>
            </a:r>
            <a:r>
              <a:rPr lang="ko-KR" altLang="en-US" sz="1600" b="1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속함</a:t>
            </a:r>
            <a:endParaRPr lang="en-US" altLang="ko-KR" sz="1600" b="1" i="0" dirty="0">
              <a:solidFill>
                <a:srgbClr val="0070C0"/>
              </a:solidFill>
              <a:effectLst/>
              <a:highlight>
                <a:srgbClr val="FFFFFF"/>
              </a:highligh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3" algn="just">
              <a:lnSpc>
                <a:spcPct val="150000"/>
              </a:lnSpc>
            </a:pPr>
            <a:endParaRPr lang="en-US" altLang="ko-KR" sz="1400" b="0" i="0" dirty="0">
              <a:solidFill>
                <a:srgbClr val="292929"/>
              </a:solidFill>
              <a:effectLst/>
              <a:highlight>
                <a:srgbClr val="FFFFFF"/>
              </a:highligh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B991C4F-29D7-1872-7153-EAC96C993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29700" y="2108493"/>
            <a:ext cx="3162299" cy="4749507"/>
          </a:xfrm>
          <a:prstGeom prst="rect">
            <a:avLst/>
          </a:prstGeom>
        </p:spPr>
      </p:pic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F9021E1C-E212-C7E6-73B8-15F2A8D48E28}"/>
              </a:ext>
            </a:extLst>
          </p:cNvPr>
          <p:cNvSpPr/>
          <p:nvPr/>
        </p:nvSpPr>
        <p:spPr>
          <a:xfrm>
            <a:off x="9050483" y="2441865"/>
            <a:ext cx="3065318" cy="914400"/>
          </a:xfrm>
          <a:prstGeom prst="roundRect">
            <a:avLst>
              <a:gd name="adj" fmla="val 5628"/>
            </a:avLst>
          </a:prstGeom>
          <a:solidFill>
            <a:srgbClr val="FCE1E1">
              <a:alpha val="40000"/>
            </a:srgbClr>
          </a:solidFill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7612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6A0A3-43D8-0A4D-A765-A49D5AB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생성형 </a:t>
            </a:r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</a:t>
            </a: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활용한</a:t>
            </a:r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공격 </a:t>
            </a:r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– </a:t>
            </a: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프롬프트 주입 통한 유해 출력 생성</a:t>
            </a:r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kumimoji="1" lang="ko-KR" altLang="en-US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B5F256-724C-7945-92E6-BFAE07BC40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Jailbreaking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 [</a:t>
            </a:r>
            <a:r>
              <a:rPr kumimoji="1" lang="en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Chao et al., 202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3]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프롬프트를 사용하여 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AI 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모델을 조작하여 유해하거나 오해의 소지가 있는 출력을 생성하는 기술 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(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Prompt-level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jailbreaking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kumimoji="1"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0" i="0" dirty="0"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자체 안전 프로토콜이나 모델의 제한을 우회하여 금지되거나 의도하지 않은 콘텐츠를 생성하는 것을 포함</a:t>
            </a:r>
            <a:endParaRPr kumimoji="1" lang="en-US" altLang="ko-KR" sz="1600" dirty="0">
              <a:highlight>
                <a:srgbClr val="FFFFFF"/>
              </a:highligh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en" altLang="ko-KR" sz="16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Prompt Automatic Iterative Refinement (PAIR) </a:t>
            </a:r>
            <a:r>
              <a:rPr lang="ko-KR" altLang="en-US" sz="16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제안</a:t>
            </a:r>
            <a:endParaRPr lang="en-US" altLang="ko-KR" sz="1600" b="1" dirty="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2"/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Vicuna, Llama-2, GPT-3.5&amp;4, Claude-1&amp;2, PaLM-2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사용할 경우 약 </a:t>
            </a:r>
            <a:r>
              <a:rPr lang="en-US" altLang="ko-KR" sz="16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20~30</a:t>
            </a:r>
            <a:r>
              <a:rPr lang="ko-KR" altLang="en-US" sz="16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개의 쿼리로 해킹 가능</a:t>
            </a:r>
            <a:endParaRPr lang="en-US" altLang="ko-KR" sz="1600" b="1" dirty="0">
              <a:solidFill>
                <a:srgbClr val="C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2"/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Jailbreak% (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성공률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): 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요즘 가장 주목 받는 </a:t>
            </a:r>
            <a:r>
              <a:rPr lang="en-US" altLang="ko-KR" sz="16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GPT-3.5&amp;4</a:t>
            </a:r>
            <a:r>
              <a:rPr lang="ko-KR" altLang="en-US" sz="16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경우 </a:t>
            </a:r>
            <a:r>
              <a:rPr lang="en-US" altLang="ko-KR" sz="16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60% </a:t>
            </a:r>
            <a:r>
              <a:rPr lang="ko-KR" altLang="en-US" sz="16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이상의 해킹 성공률 달성</a:t>
            </a:r>
            <a:endParaRPr lang="en-US" altLang="ko-KR" sz="1600" b="1" dirty="0">
              <a:solidFill>
                <a:srgbClr val="C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2"/>
            <a:endParaRPr lang="en" altLang="ko-KR" sz="1000" dirty="0"/>
          </a:p>
          <a:p>
            <a:pPr marL="0" indent="0">
              <a:buNone/>
            </a:pPr>
            <a:endParaRPr kumimoji="1" lang="en-US" altLang="ko-KR" sz="2000" dirty="0">
              <a:solidFill>
                <a:srgbClr val="292929"/>
              </a:solidFill>
              <a:highlight>
                <a:srgbClr val="FFFFFF"/>
              </a:highligh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Wingdings" pitchFamily="2" charset="2"/>
            </a:endParaRPr>
          </a:p>
          <a:p>
            <a:endParaRPr kumimoji="1" lang="ko-KR" altLang="en-US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07794B2-389E-83EF-4411-218F4C254A03}"/>
              </a:ext>
            </a:extLst>
          </p:cNvPr>
          <p:cNvGrpSpPr/>
          <p:nvPr/>
        </p:nvGrpSpPr>
        <p:grpSpPr>
          <a:xfrm>
            <a:off x="0" y="3429000"/>
            <a:ext cx="7038741" cy="3345691"/>
            <a:chOff x="212221" y="2864608"/>
            <a:chExt cx="7038741" cy="334569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25CDAA6-D351-92F7-49C1-B8EB1DCBB2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r="41809"/>
            <a:stretch/>
          </p:blipFill>
          <p:spPr>
            <a:xfrm>
              <a:off x="212221" y="2864608"/>
              <a:ext cx="5403488" cy="334569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F78270-83EB-ADC7-0AE0-424D316D6E31}"/>
                </a:ext>
              </a:extLst>
            </p:cNvPr>
            <p:cNvSpPr txBox="1"/>
            <p:nvPr/>
          </p:nvSpPr>
          <p:spPr>
            <a:xfrm>
              <a:off x="3263206" y="4171541"/>
              <a:ext cx="28327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b="1" dirty="0">
                  <a:solidFill>
                    <a:srgbClr val="C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공격 프롬프트 생성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5664B88-E868-76BA-8678-67E56BA0D7D4}"/>
                </a:ext>
              </a:extLst>
            </p:cNvPr>
            <p:cNvSpPr txBox="1"/>
            <p:nvPr/>
          </p:nvSpPr>
          <p:spPr>
            <a:xfrm>
              <a:off x="3263206" y="4458179"/>
              <a:ext cx="28327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이에 대한 답변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C2C018-990C-5006-51D1-DDB4317A1069}"/>
                </a:ext>
              </a:extLst>
            </p:cNvPr>
            <p:cNvSpPr txBox="1"/>
            <p:nvPr/>
          </p:nvSpPr>
          <p:spPr>
            <a:xfrm>
              <a:off x="3263206" y="4730579"/>
              <a:ext cx="398775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Jailbreaking</a:t>
              </a:r>
              <a:r>
                <a:rPr kumimoji="1" lang="ko-KR" altLang="en-US" sz="1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인지 아닌지 분류 후</a:t>
              </a:r>
              <a:endParaRPr kumimoji="1" lang="en-US" altLang="ko-KR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r>
                <a:rPr kumimoji="1" lang="ko-KR" altLang="en-US" sz="1400" b="1" dirty="0">
                  <a:solidFill>
                    <a:srgbClr val="C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맞으면 공격자에게 프롬프트 반환 후 종료</a:t>
              </a:r>
              <a:endParaRPr kumimoji="1" lang="en-US" altLang="ko-KR" sz="14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r>
                <a:rPr kumimoji="1" lang="ko-KR" altLang="en-US" sz="1400" b="1" dirty="0">
                  <a:solidFill>
                    <a:schemeClr val="accent5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아니면 해당 프롬프트로 대화 갱신 후 공격자에게 반환  </a:t>
              </a:r>
              <a:endParaRPr kumimoji="1" lang="en-US" altLang="ko-KR" sz="1400" b="1" dirty="0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925CF40-5728-DAE7-6219-B5A78D821004}"/>
                    </a:ext>
                  </a:extLst>
                </p:cNvPr>
                <p:cNvSpPr txBox="1"/>
                <p:nvPr/>
              </p:nvSpPr>
              <p:spPr>
                <a:xfrm>
                  <a:off x="3263206" y="5651858"/>
                  <a:ext cx="283279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14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이를 </a:t>
                  </a:r>
                  <a14:m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m:t>𝐾</m:t>
                      </m:r>
                    </m:oMath>
                  </a14:m>
                  <a:r>
                    <a:rPr kumimoji="1" lang="ko-KR" altLang="en-US" sz="14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번 반복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925CF40-5728-DAE7-6219-B5A78D8210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3206" y="5651858"/>
                  <a:ext cx="2832794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893" t="-4000"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507A456-8337-D8DB-6559-B0689B81118A}"/>
              </a:ext>
            </a:extLst>
          </p:cNvPr>
          <p:cNvGrpSpPr/>
          <p:nvPr/>
        </p:nvGrpSpPr>
        <p:grpSpPr>
          <a:xfrm>
            <a:off x="5597481" y="3429000"/>
            <a:ext cx="6495189" cy="1753574"/>
            <a:chOff x="5597481" y="3429000"/>
            <a:chExt cx="6495189" cy="175357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62C395D-0398-C918-57CC-9D907EE21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97481" y="3429000"/>
              <a:ext cx="6495189" cy="1753574"/>
            </a:xfrm>
            <a:prstGeom prst="rect">
              <a:avLst/>
            </a:prstGeom>
          </p:spPr>
        </p:pic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C31BB733-4660-873D-1238-274736184AFD}"/>
                </a:ext>
              </a:extLst>
            </p:cNvPr>
            <p:cNvSpPr/>
            <p:nvPr/>
          </p:nvSpPr>
          <p:spPr>
            <a:xfrm>
              <a:off x="5726546" y="4156364"/>
              <a:ext cx="6248286" cy="405991"/>
            </a:xfrm>
            <a:prstGeom prst="roundRect">
              <a:avLst>
                <a:gd name="adj" fmla="val 11310"/>
              </a:avLst>
            </a:prstGeom>
            <a:solidFill>
              <a:srgbClr val="FCE1E1">
                <a:alpha val="40000"/>
              </a:srgbClr>
            </a:solidFill>
            <a:ln w="28575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0755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6A0A3-43D8-0A4D-A765-A49D5AB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생성형 </a:t>
            </a:r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</a:t>
            </a: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활용한</a:t>
            </a:r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공격 </a:t>
            </a:r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– </a:t>
            </a: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프롬프트 주입 통한 </a:t>
            </a:r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</a:t>
            </a: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 해킹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B5F256-724C-7945-92E6-BFAE07BC40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Prompt Injection Attack 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[</a:t>
            </a:r>
            <a:r>
              <a:rPr lang="en" altLang="ko-KR" sz="2000" dirty="0" err="1"/>
              <a:t>Greshake</a:t>
            </a:r>
            <a:r>
              <a:rPr lang="en" altLang="ko-KR" sz="2000" dirty="0"/>
              <a:t> et al., 2023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]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악의적인 프롬프트를 모델의 입력 스트림에 삽입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하여 애플리케이션 개발자의 지침이 아닌 </a:t>
            </a:r>
            <a:r>
              <a:rPr kumimoji="1" lang="ko-KR" altLang="en-US" sz="16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공격자의 지침을 따르도록 속임</a:t>
            </a:r>
            <a:endParaRPr kumimoji="1" lang="en-US" altLang="ko-KR" sz="1600" b="1" dirty="0">
              <a:solidFill>
                <a:srgbClr val="C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sz="16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AI </a:t>
            </a:r>
            <a:r>
              <a:rPr kumimoji="1" lang="ko-KR" altLang="en-US" sz="16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모델의 동작을 조작 </a:t>
            </a:r>
            <a:r>
              <a:rPr kumimoji="1" lang="en-US" altLang="ko-KR" sz="16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(</a:t>
            </a:r>
            <a:r>
              <a:rPr kumimoji="1" lang="ko-KR" altLang="en-US" sz="16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출력 뿐만이 아니라 모델 자체를 해킹</a:t>
            </a:r>
            <a:r>
              <a:rPr kumimoji="1" lang="en-US" altLang="ko-KR" sz="16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프롬프트를 통한 간접적 접근을 통해 </a:t>
            </a:r>
            <a:r>
              <a:rPr kumimoji="1" lang="ko-KR" altLang="en-US" sz="1600" b="1" dirty="0" err="1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멀웨어</a:t>
            </a:r>
            <a:r>
              <a:rPr kumimoji="1" lang="en-US" altLang="ko-KR" sz="16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, </a:t>
            </a:r>
            <a:r>
              <a:rPr kumimoji="1" lang="ko-KR" altLang="en-US" sz="16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정보 수집</a:t>
            </a:r>
            <a:r>
              <a:rPr kumimoji="1" lang="en-US" altLang="ko-KR" sz="16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, </a:t>
            </a:r>
            <a:r>
              <a:rPr kumimoji="1" lang="ko-KR" altLang="en-US" sz="16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컨텐츠 조작</a:t>
            </a:r>
            <a:r>
              <a:rPr kumimoji="1" lang="en-US" altLang="ko-KR" sz="16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, DoS </a:t>
            </a:r>
            <a:r>
              <a:rPr kumimoji="1" lang="ko-KR" altLang="en-US" sz="16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공격</a:t>
            </a:r>
            <a:r>
              <a:rPr kumimoji="1" lang="en-US" altLang="ko-KR" sz="16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 </a:t>
            </a:r>
            <a:r>
              <a:rPr kumimoji="1"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등이 가능</a:t>
            </a:r>
            <a:endParaRPr kumimoji="1" lang="en-US" altLang="ko-KR" sz="16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Wingdings" pitchFamily="2" charset="2"/>
            </a:endParaRPr>
          </a:p>
          <a:p>
            <a:pPr marL="0" indent="0">
              <a:buNone/>
            </a:pPr>
            <a:endParaRPr kumimoji="1"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kumimoji="1" lang="ko-KR" altLang="en-US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284550-653A-D643-9455-79F966C5E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6890" y="2964961"/>
            <a:ext cx="3327401" cy="34279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CF106CD-6A1D-D78B-530F-57C455E42A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047" t="1567" r="2219" b="15918"/>
          <a:stretch/>
        </p:blipFill>
        <p:spPr>
          <a:xfrm>
            <a:off x="6653842" y="2742913"/>
            <a:ext cx="3680603" cy="37359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041951-E0B8-AE5D-F206-82B4FDACF4A8}"/>
              </a:ext>
            </a:extLst>
          </p:cNvPr>
          <p:cNvSpPr txBox="1"/>
          <p:nvPr/>
        </p:nvSpPr>
        <p:spPr>
          <a:xfrm>
            <a:off x="5449455" y="649624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GPT-4 및 </a:t>
            </a:r>
            <a:r>
              <a:rPr lang="ko-KR" altLang="en-US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OpenAI의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채팅 형식을 기반으로 하는 채팅 애플리케이션의 초기 프롬프트</a:t>
            </a:r>
          </a:p>
        </p:txBody>
      </p:sp>
    </p:spTree>
    <p:extLst>
      <p:ext uri="{BB962C8B-B14F-4D97-AF65-F5344CB8AC3E}">
        <p14:creationId xmlns:p14="http://schemas.microsoft.com/office/powerpoint/2010/main" val="1285702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6A0A3-43D8-0A4D-A765-A49D5AB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생성형 </a:t>
            </a:r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</a:t>
            </a: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활용한</a:t>
            </a:r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B5F256-724C-7945-92E6-BFAE07BC40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just"/>
            <a:r>
              <a:rPr lang="ko-KR" altLang="en-US" sz="2000" b="1" dirty="0">
                <a:solidFill>
                  <a:srgbClr val="0070C0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이외에도 생성형 </a:t>
            </a:r>
            <a:r>
              <a:rPr lang="en-US" altLang="ko-KR" sz="2000" b="1" dirty="0">
                <a:solidFill>
                  <a:srgbClr val="0070C0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</a:t>
            </a:r>
            <a:r>
              <a:rPr lang="ko-KR" altLang="en-US" sz="2000" b="1" dirty="0">
                <a:solidFill>
                  <a:srgbClr val="0070C0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활용한 다양한 종류의 보안 위협 존재</a:t>
            </a:r>
            <a:endParaRPr lang="en-US" altLang="ko-KR" sz="2000" b="1" dirty="0">
              <a:solidFill>
                <a:srgbClr val="0070C0"/>
              </a:solidFill>
              <a:highlight>
                <a:srgbClr val="FFFFFF"/>
              </a:highligh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 algn="just">
              <a:lnSpc>
                <a:spcPct val="150000"/>
              </a:lnSpc>
            </a:pPr>
            <a:r>
              <a:rPr lang="ko-KR" altLang="en-US" sz="1800" b="1" dirty="0"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피싱 메시지 생성 프로세스 자동화 </a:t>
            </a:r>
            <a:r>
              <a:rPr lang="en-US" altLang="ko-KR" sz="1800" dirty="0"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en" altLang="ko-KR" sz="1800" i="0" dirty="0"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Renaud et al</a:t>
            </a:r>
            <a:r>
              <a:rPr lang="en-US" altLang="ko-KR" sz="1800" i="0" dirty="0"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.,</a:t>
            </a:r>
            <a:r>
              <a:rPr lang="en-US" altLang="ko-KR" sz="1800" dirty="0"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2023]</a:t>
            </a:r>
          </a:p>
          <a:p>
            <a:pPr lvl="1" algn="just">
              <a:lnSpc>
                <a:spcPct val="150000"/>
              </a:lnSpc>
            </a:pPr>
            <a:r>
              <a:rPr lang="ko-KR" altLang="en-US" sz="1800" b="1" i="0" dirty="0"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잘못된 정보 확산을 위한 가짜 이미지 및 비디오 클립 생성 </a:t>
            </a:r>
            <a:r>
              <a:rPr lang="en-US" altLang="ko-KR" sz="1800" dirty="0"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en" altLang="ko-KR" sz="1800" b="0" i="0" dirty="0"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Zhang et al.,</a:t>
            </a:r>
            <a:r>
              <a:rPr lang="en-US" altLang="ko-KR" sz="1800" b="0" i="0" dirty="0"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2019]</a:t>
            </a:r>
          </a:p>
          <a:p>
            <a:pPr lvl="1" algn="just">
              <a:lnSpc>
                <a:spcPct val="150000"/>
              </a:lnSpc>
            </a:pPr>
            <a:r>
              <a:rPr lang="ko-KR" altLang="en-US" sz="1800" b="1" i="0" dirty="0"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온라인 시스템을 공격할 수 있는 악성코드 생성 </a:t>
            </a:r>
            <a:r>
              <a:rPr lang="en" altLang="ko-KR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en" altLang="ko-KR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Monje</a:t>
            </a:r>
            <a:r>
              <a:rPr lang="en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et al.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en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Pa Pa et al., 2023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  <a:endParaRPr lang="en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4A58F91-8349-856C-8DF4-41C6AD8F5D6E}"/>
              </a:ext>
            </a:extLst>
          </p:cNvPr>
          <p:cNvGrpSpPr/>
          <p:nvPr/>
        </p:nvGrpSpPr>
        <p:grpSpPr>
          <a:xfrm>
            <a:off x="3829908" y="3429000"/>
            <a:ext cx="4532184" cy="2821906"/>
            <a:chOff x="4133850" y="3571009"/>
            <a:chExt cx="3816926" cy="2376560"/>
          </a:xfrm>
        </p:grpSpPr>
        <p:pic>
          <p:nvPicPr>
            <p:cNvPr id="5" name="그림 4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69922324-1057-B3D3-247D-7CBEB4F38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122" y="3571009"/>
              <a:ext cx="1739756" cy="1739756"/>
            </a:xfrm>
            <a:prstGeom prst="rect">
              <a:avLst/>
            </a:prstGeom>
          </p:spPr>
        </p:pic>
        <p:pic>
          <p:nvPicPr>
            <p:cNvPr id="7" name="그림 6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BCC56E16-1EFE-FC8D-BF3F-55F6F1000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0299" y="4229352"/>
              <a:ext cx="1620477" cy="1620477"/>
            </a:xfrm>
            <a:prstGeom prst="rect">
              <a:avLst/>
            </a:prstGeom>
          </p:spPr>
        </p:pic>
        <p:pic>
          <p:nvPicPr>
            <p:cNvPr id="9" name="그림 8" descr="스크린샷, 운영 체제, 멀티미디어, 소프트웨어이(가) 표시된 사진&#10;&#10;자동 생성된 설명">
              <a:extLst>
                <a:ext uri="{FF2B5EF4-FFF2-40B4-BE49-F238E27FC236}">
                  <a16:creationId xmlns:a16="http://schemas.microsoft.com/office/drawing/2014/main" id="{FD13238C-02BC-5B32-C1DE-90FE9AAB9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3850" y="4440887"/>
              <a:ext cx="1506682" cy="1506682"/>
            </a:xfrm>
            <a:prstGeom prst="rect">
              <a:avLst/>
            </a:prstGeom>
          </p:spPr>
        </p:pic>
        <p:pic>
          <p:nvPicPr>
            <p:cNvPr id="11" name="그림 10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99E2E33B-537C-8FB5-8245-D16739E5D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087900" y="4993373"/>
              <a:ext cx="897515" cy="8975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885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7C9100-8400-CC9F-D869-188582A6B01E}"/>
              </a:ext>
            </a:extLst>
          </p:cNvPr>
          <p:cNvSpPr txBox="1"/>
          <p:nvPr/>
        </p:nvSpPr>
        <p:spPr>
          <a:xfrm>
            <a:off x="0" y="1628507"/>
            <a:ext cx="12192000" cy="37240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kumimoji="1" lang="en-US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endParaRPr kumimoji="1" lang="en-US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kumimoji="1" lang="ko-KR" altLang="en-US" sz="4000" b="1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생성형 </a:t>
            </a:r>
            <a:r>
              <a:rPr kumimoji="1" lang="en-US" altLang="ko-KR" sz="4000" b="1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</a:t>
            </a:r>
            <a:r>
              <a:rPr kumimoji="1" lang="ko-KR" altLang="en-US" sz="4000" b="1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대한 공격</a:t>
            </a:r>
            <a:endParaRPr kumimoji="1" lang="en-US" altLang="ko-KR" sz="4000" b="1" dirty="0">
              <a:solidFill>
                <a:schemeClr val="accent5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kumimoji="1"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프라이버시 침해</a:t>
            </a: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편향 데이터 생성</a:t>
            </a: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멤버십 추론</a:t>
            </a: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적대적 예제 공격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endParaRPr kumimoji="1" lang="en-US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endParaRPr kumimoji="1" lang="ko-KR" altLang="en-US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2196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6A0A3-43D8-0A4D-A765-A49D5AB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생성형 </a:t>
            </a:r>
            <a:r>
              <a:rPr kumimoji="1" lang="en-US" altLang="ko-KR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</a:t>
            </a:r>
            <a:r>
              <a:rPr kumimoji="1" lang="ko-KR" altLang="en-US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대한 공격 </a:t>
            </a:r>
            <a:r>
              <a:rPr kumimoji="1" lang="en-US" altLang="ko-KR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– </a:t>
            </a:r>
            <a:r>
              <a:rPr kumimoji="1" lang="ko-KR" altLang="en-US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프라이버시 침해 및 편향된 데이터 생성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B5F256-724C-7945-92E6-BFAE07BC40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Data Privacy and Biased Data Generation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[2023 </a:t>
            </a:r>
            <a:r>
              <a:rPr lang="en" altLang="ko-KR" sz="2000" dirty="0"/>
              <a:t>Nasr et al.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en-US" altLang="ko-KR" sz="2000" dirty="0">
                <a:solidFill>
                  <a:srgbClr val="292929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2024 </a:t>
            </a:r>
            <a:r>
              <a:rPr lang="en" altLang="ko-KR" sz="2000" dirty="0">
                <a:solidFill>
                  <a:srgbClr val="292929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Zhou </a:t>
            </a:r>
            <a:r>
              <a:rPr lang="en-US" altLang="ko-KR" sz="2000" dirty="0">
                <a:solidFill>
                  <a:srgbClr val="292929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et al.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  <a:endParaRPr lang="en-US" altLang="ko-KR" sz="1800" dirty="0">
              <a:highlight>
                <a:srgbClr val="FFFFFF"/>
              </a:highligh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훈련 및 추론 과정에서 수 많은 데이터들이 사용</a:t>
            </a:r>
            <a:endParaRPr lang="en-US" altLang="ko-KR" sz="1800" b="0" i="0" dirty="0">
              <a:effectLst/>
              <a:highlight>
                <a:srgbClr val="FFFFFF"/>
              </a:highligh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b="1" i="0" dirty="0"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이에 따른 데이터 프라이버시 문제</a:t>
            </a:r>
            <a:endParaRPr lang="en-US" altLang="ko-KR" sz="1800" b="1" i="0" dirty="0">
              <a:effectLst/>
              <a:highlight>
                <a:srgbClr val="FFFFFF"/>
              </a:highligh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2">
              <a:lnSpc>
                <a:spcPct val="100000"/>
              </a:lnSpc>
            </a:pPr>
            <a:r>
              <a:rPr lang="ko-KR" altLang="en-US" sz="1600" b="0" i="0" dirty="0"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독점 데이터 또는 민감한 데이터에 대해 훈련된 모델은 직</a:t>
            </a:r>
            <a:r>
              <a:rPr lang="en-US" altLang="ko-KR" sz="1600" b="0" i="0" dirty="0"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1600" b="0" i="0" dirty="0"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간접적으로 실수로 공개할 가능성 존재</a:t>
            </a:r>
            <a:endParaRPr lang="en-US" altLang="ko-KR" sz="1600" b="0" i="0" dirty="0">
              <a:effectLst/>
              <a:highlight>
                <a:srgbClr val="FFFFFF"/>
              </a:highligh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2">
              <a:lnSpc>
                <a:spcPct val="100000"/>
              </a:lnSpc>
            </a:pPr>
            <a:r>
              <a:rPr kumimoji="1" lang="ko-KR" altLang="en-US" sz="1600" b="1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노출 시</a:t>
            </a:r>
            <a:r>
              <a:rPr kumimoji="1" lang="en-US" altLang="ko-KR" sz="1600" b="1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sz="1600" b="1" dirty="0">
                <a:solidFill>
                  <a:srgbClr val="C00000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해당 인공지능 모델의 기밀성이 손상</a:t>
            </a:r>
            <a:endParaRPr lang="en-US" altLang="ko-KR" sz="1600" b="1" i="0" dirty="0">
              <a:solidFill>
                <a:srgbClr val="C00000"/>
              </a:solidFill>
              <a:effectLst/>
              <a:highlight>
                <a:srgbClr val="FFFFFF"/>
              </a:highlight>
              <a:latin typeface="var(--text-font-family)"/>
            </a:endParaRPr>
          </a:p>
          <a:p>
            <a:pPr lvl="2">
              <a:lnSpc>
                <a:spcPct val="100000"/>
              </a:lnSpc>
            </a:pPr>
            <a:r>
              <a:rPr lang="ko-KR" altLang="en-US" sz="1600" dirty="0"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특히</a:t>
            </a:r>
            <a:r>
              <a:rPr lang="en-US" altLang="ko-KR" sz="1600" dirty="0"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600" dirty="0"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의료</a:t>
            </a:r>
            <a:r>
              <a:rPr lang="en-US" altLang="ko-KR" sz="1600" dirty="0"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600" dirty="0"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금융</a:t>
            </a:r>
            <a:r>
              <a:rPr lang="en-US" altLang="ko-KR" sz="1600" dirty="0"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600" dirty="0"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창작물 등의 민감 데이터는 노출될 경우 막대한 데이터 프라이버시 피해 발생</a:t>
            </a:r>
            <a:endParaRPr lang="en-US" altLang="ko-KR" sz="1600" b="0" i="0" dirty="0">
              <a:effectLst/>
              <a:highlight>
                <a:srgbClr val="FFFFFF"/>
              </a:highligh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en-US" altLang="ko-KR" sz="1400" b="0" i="0" dirty="0">
              <a:solidFill>
                <a:srgbClr val="292929"/>
              </a:solidFill>
              <a:effectLst/>
              <a:highlight>
                <a:srgbClr val="FFFFFF"/>
              </a:highlight>
              <a:latin typeface="Noto Serif" panose="02020600060500020200" pitchFamily="18" charset="0"/>
            </a:endParaRPr>
          </a:p>
          <a:p>
            <a:pPr lvl="1"/>
            <a:r>
              <a:rPr lang="ko-KR" altLang="en-US" sz="1800" b="1" dirty="0">
                <a:solidFill>
                  <a:srgbClr val="292929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편향된 데이터 생성 문제</a:t>
            </a:r>
            <a:endParaRPr lang="en-US" altLang="ko-KR" sz="1800" b="1" dirty="0">
              <a:solidFill>
                <a:srgbClr val="292929"/>
              </a:solidFill>
              <a:highlight>
                <a:srgbClr val="FFFFFF"/>
              </a:highligh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1600" b="1" dirty="0">
                <a:solidFill>
                  <a:srgbClr val="0070C0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학습 데이터에 편향되거나 차별적인 데이터를 주입</a:t>
            </a:r>
            <a:r>
              <a:rPr lang="ko-KR" altLang="en-US" sz="1600" dirty="0">
                <a:solidFill>
                  <a:srgbClr val="292929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함으로써 </a:t>
            </a:r>
            <a:r>
              <a:rPr lang="ko-KR" altLang="en-US" sz="1600" b="1" dirty="0">
                <a:solidFill>
                  <a:srgbClr val="C00000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유해한 데이터를 생성</a:t>
            </a:r>
            <a:r>
              <a:rPr lang="ko-KR" altLang="en-US" sz="1600" dirty="0">
                <a:solidFill>
                  <a:srgbClr val="292929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할 수도 있음</a:t>
            </a:r>
            <a:endParaRPr lang="en-US" altLang="ko-KR" sz="1600" dirty="0">
              <a:solidFill>
                <a:srgbClr val="292929"/>
              </a:solidFill>
              <a:highlight>
                <a:srgbClr val="FFFFFF"/>
              </a:highligh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1600" dirty="0">
                <a:solidFill>
                  <a:srgbClr val="292929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성별 및 인종에 대한 편견이 드러남 </a:t>
            </a:r>
            <a:r>
              <a:rPr lang="en-US" altLang="ko-KR" sz="1600" dirty="0">
                <a:solidFill>
                  <a:srgbClr val="292929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en" altLang="ko-KR" sz="1600" dirty="0">
                <a:solidFill>
                  <a:srgbClr val="292929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Zhou </a:t>
            </a:r>
            <a:r>
              <a:rPr lang="en-US" altLang="ko-KR" sz="1600" dirty="0">
                <a:solidFill>
                  <a:srgbClr val="292929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et al.]</a:t>
            </a:r>
          </a:p>
          <a:p>
            <a:endParaRPr lang="en-US" altLang="ko-KR" sz="1400" b="0" i="0" dirty="0">
              <a:solidFill>
                <a:srgbClr val="292929"/>
              </a:solidFill>
              <a:effectLst/>
              <a:highlight>
                <a:srgbClr val="FFFFFF"/>
              </a:highlight>
              <a:latin typeface="Noto Serif" panose="02020600060500020200" pitchFamily="18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28087A9-5758-4D7C-156A-F5F14363F2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80"/>
          <a:stretch/>
        </p:blipFill>
        <p:spPr>
          <a:xfrm>
            <a:off x="5753834" y="4501661"/>
            <a:ext cx="6026246" cy="2258072"/>
          </a:xfrm>
          <a:prstGeom prst="rect">
            <a:avLst/>
          </a:prstGeom>
        </p:spPr>
      </p:pic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D3089816-179C-1895-13FB-27200EFBDD5B}"/>
              </a:ext>
            </a:extLst>
          </p:cNvPr>
          <p:cNvSpPr/>
          <p:nvPr/>
        </p:nvSpPr>
        <p:spPr>
          <a:xfrm>
            <a:off x="10890503" y="4519949"/>
            <a:ext cx="813817" cy="746995"/>
          </a:xfrm>
          <a:prstGeom prst="roundRect">
            <a:avLst>
              <a:gd name="adj" fmla="val 5628"/>
            </a:avLst>
          </a:prstGeom>
          <a:solidFill>
            <a:srgbClr val="FCE1E1">
              <a:alpha val="40000"/>
            </a:srgbClr>
          </a:solidFill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3924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6A0A3-43D8-0A4D-A765-A49D5AB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생성형 </a:t>
            </a:r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</a:t>
            </a:r>
            <a:endParaRPr kumimoji="1" lang="ko-KR" altLang="en-US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B5F256-724C-7945-92E6-BFAE07BC40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ko-KR" altLang="en-US" sz="1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대량의 데이터를 기반으로 텍스트</a:t>
            </a:r>
            <a:r>
              <a:rPr kumimoji="1" lang="en-US" altLang="ko-KR" sz="1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sz="1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이미지</a:t>
            </a:r>
            <a:r>
              <a:rPr kumimoji="1" lang="en-US" altLang="ko-KR" sz="1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sz="1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음악</a:t>
            </a:r>
            <a:r>
              <a:rPr kumimoji="1" lang="en-US" altLang="ko-KR" sz="1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sz="1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비디오 등의 컨텐츠를 생성할 수 있는 인공지능 기술</a:t>
            </a:r>
            <a:endParaRPr kumimoji="1" lang="en-US" altLang="ko-KR" sz="1800" b="1" dirty="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특히</a:t>
            </a:r>
            <a:r>
              <a:rPr kumimoji="1"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en-US" altLang="ko-KR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GhatGPT</a:t>
            </a:r>
            <a:r>
              <a:rPr kumimoji="1"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같은 </a:t>
            </a:r>
            <a:r>
              <a:rPr kumimoji="1" lang="ko-KR" altLang="en-US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자연어 처리 및 이미지 생성 기술</a:t>
            </a:r>
            <a:r>
              <a:rPr kumimoji="1"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급격히 발전 중</a:t>
            </a:r>
            <a:endParaRPr kumimoji="1"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sz="16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ChatGPT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는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3.5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버전을 공개한 이후 약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개월 만에 월간 이용자 수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억 명을 돌파</a:t>
            </a:r>
            <a:endParaRPr kumimoji="1"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실제로 </a:t>
            </a:r>
            <a:r>
              <a:rPr kumimoji="1" lang="ko-KR" altLang="en-US" sz="1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스마트폰 </a:t>
            </a:r>
            <a:r>
              <a:rPr kumimoji="1" lang="en-US" altLang="ko-KR" sz="1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</a:t>
            </a:r>
            <a:r>
              <a:rPr kumimoji="1" lang="ko-KR" altLang="en-US" sz="1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기능</a:t>
            </a:r>
            <a:r>
              <a:rPr kumimoji="1" lang="en-US" altLang="ko-KR" sz="1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AI </a:t>
            </a:r>
            <a:r>
              <a:rPr kumimoji="1" lang="ko-KR" altLang="en-US" sz="1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면접</a:t>
            </a:r>
            <a:r>
              <a:rPr kumimoji="1" lang="en-US" altLang="ko-KR" sz="1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sz="1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자율 주행 </a:t>
            </a:r>
            <a:r>
              <a:rPr kumimoji="1"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등과 같이 여러 분야에서 활발히 활용되고 있으며</a:t>
            </a:r>
            <a:r>
              <a:rPr kumimoji="1"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창의성 및 효율성을 제공</a:t>
            </a:r>
            <a:endParaRPr kumimoji="1" lang="en-US" altLang="ko-KR" sz="1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kumimoji="1"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kumimoji="1"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kumimoji="1" lang="ko-KR" altLang="en-US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D8F9BCC-26FB-15F8-44E4-3B09B8D50F18}"/>
              </a:ext>
            </a:extLst>
          </p:cNvPr>
          <p:cNvGrpSpPr/>
          <p:nvPr/>
        </p:nvGrpSpPr>
        <p:grpSpPr>
          <a:xfrm>
            <a:off x="1879977" y="2716913"/>
            <a:ext cx="9900103" cy="4022893"/>
            <a:chOff x="2113164" y="2585028"/>
            <a:chExt cx="9900103" cy="4022893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253737C-8F8E-027B-E089-34A129F6A663}"/>
                </a:ext>
              </a:extLst>
            </p:cNvPr>
            <p:cNvGrpSpPr/>
            <p:nvPr/>
          </p:nvGrpSpPr>
          <p:grpSpPr>
            <a:xfrm>
              <a:off x="2113164" y="2585028"/>
              <a:ext cx="7965672" cy="4022893"/>
              <a:chOff x="2113165" y="2627360"/>
              <a:chExt cx="7965672" cy="4022893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1D7ABF0D-6B22-5763-9F85-658BC1BC5DA5}"/>
                  </a:ext>
                </a:extLst>
              </p:cNvPr>
              <p:cNvGrpSpPr/>
              <p:nvPr/>
            </p:nvGrpSpPr>
            <p:grpSpPr>
              <a:xfrm>
                <a:off x="2113165" y="3067313"/>
                <a:ext cx="7965672" cy="3582940"/>
                <a:chOff x="803558" y="3221251"/>
                <a:chExt cx="7965672" cy="3582940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5A3FC724-EF94-F1CF-3149-67584094EB52}"/>
                    </a:ext>
                  </a:extLst>
                </p:cNvPr>
                <p:cNvGrpSpPr/>
                <p:nvPr/>
              </p:nvGrpSpPr>
              <p:grpSpPr>
                <a:xfrm>
                  <a:off x="803558" y="3221253"/>
                  <a:ext cx="5271796" cy="3582938"/>
                  <a:chOff x="2011691" y="2784495"/>
                  <a:chExt cx="5271796" cy="3582938"/>
                </a:xfrm>
              </p:grpSpPr>
              <p:pic>
                <p:nvPicPr>
                  <p:cNvPr id="5" name="그림 4">
                    <a:extLst>
                      <a:ext uri="{FF2B5EF4-FFF2-40B4-BE49-F238E27FC236}">
                        <a16:creationId xmlns:a16="http://schemas.microsoft.com/office/drawing/2014/main" id="{28A3373B-90E8-5307-8213-8CD9B81596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r="2165"/>
                  <a:stretch/>
                </p:blipFill>
                <p:spPr>
                  <a:xfrm>
                    <a:off x="2011691" y="2784495"/>
                    <a:ext cx="2304587" cy="3183832"/>
                  </a:xfrm>
                  <a:prstGeom prst="rect">
                    <a:avLst/>
                  </a:prstGeom>
                </p:spPr>
              </p:pic>
              <p:pic>
                <p:nvPicPr>
                  <p:cNvPr id="6" name="그림 5">
                    <a:extLst>
                      <a:ext uri="{FF2B5EF4-FFF2-40B4-BE49-F238E27FC236}">
                        <a16:creationId xmlns:a16="http://schemas.microsoft.com/office/drawing/2014/main" id="{E1885776-5464-2EC4-1D30-CCCB2B4781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3933"/>
                  <a:stretch/>
                </p:blipFill>
                <p:spPr>
                  <a:xfrm>
                    <a:off x="4548707" y="2784495"/>
                    <a:ext cx="2304587" cy="3183832"/>
                  </a:xfrm>
                  <a:prstGeom prst="rect">
                    <a:avLst/>
                  </a:prstGeom>
                </p:spPr>
              </p:pic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875D81A2-ABC3-F45D-596B-834EC2A2F6A2}"/>
                      </a:ext>
                    </a:extLst>
                  </p:cNvPr>
                  <p:cNvSpPr txBox="1"/>
                  <p:nvPr/>
                </p:nvSpPr>
                <p:spPr>
                  <a:xfrm>
                    <a:off x="2513806" y="6028879"/>
                    <a:ext cx="1240764" cy="3385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kumimoji="1" lang="ko-KR" altLang="en-US" sz="1600" b="1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원본</a:t>
                    </a:r>
                    <a:endParaRPr kumimoji="1" lang="en-US" altLang="ko-KR" sz="1600" b="1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F5128137-9359-A4A9-E3E4-0D068007DDBE}"/>
                      </a:ext>
                    </a:extLst>
                  </p:cNvPr>
                  <p:cNvSpPr txBox="1"/>
                  <p:nvPr/>
                </p:nvSpPr>
                <p:spPr>
                  <a:xfrm>
                    <a:off x="4261556" y="6028879"/>
                    <a:ext cx="3021931" cy="3385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kumimoji="1" lang="ko-KR" altLang="en-US" sz="1600" b="1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텀블러 삭제 후 배경 생성</a:t>
                    </a:r>
                    <a:endParaRPr kumimoji="1" lang="en-US" altLang="ko-KR" sz="1600" b="1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A1601891-4259-B257-BC56-A6E1D0F9D133}"/>
                    </a:ext>
                  </a:extLst>
                </p:cNvPr>
                <p:cNvGrpSpPr/>
                <p:nvPr/>
              </p:nvGrpSpPr>
              <p:grpSpPr>
                <a:xfrm>
                  <a:off x="6464643" y="3221251"/>
                  <a:ext cx="2304587" cy="3582939"/>
                  <a:chOff x="6279497" y="3221251"/>
                  <a:chExt cx="2304587" cy="3582939"/>
                </a:xfrm>
              </p:grpSpPr>
              <p:pic>
                <p:nvPicPr>
                  <p:cNvPr id="7" name="그림 6">
                    <a:extLst>
                      <a:ext uri="{FF2B5EF4-FFF2-40B4-BE49-F238E27FC236}">
                        <a16:creationId xmlns:a16="http://schemas.microsoft.com/office/drawing/2014/main" id="{BD3FCE59-F26B-84C1-84F4-0613C3D76F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79497" y="3221251"/>
                    <a:ext cx="2304587" cy="3183833"/>
                  </a:xfrm>
                  <a:prstGeom prst="rect">
                    <a:avLst/>
                  </a:prstGeom>
                </p:spPr>
              </p:pic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07BE2C5E-77F7-F333-BDA8-DED256D86125}"/>
                      </a:ext>
                    </a:extLst>
                  </p:cNvPr>
                  <p:cNvSpPr txBox="1"/>
                  <p:nvPr/>
                </p:nvSpPr>
                <p:spPr>
                  <a:xfrm>
                    <a:off x="6408644" y="6465636"/>
                    <a:ext cx="2046291" cy="3385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kumimoji="1" lang="ko-KR" altLang="en-US" sz="1600" b="1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실시간 통역</a:t>
                    </a:r>
                    <a:endParaRPr kumimoji="1" lang="en-US" altLang="ko-KR" sz="1600" b="1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3A4ADC5-932C-36C7-EF82-1F038E1E3F24}"/>
                  </a:ext>
                </a:extLst>
              </p:cNvPr>
              <p:cNvSpPr txBox="1"/>
              <p:nvPr/>
            </p:nvSpPr>
            <p:spPr>
              <a:xfrm>
                <a:off x="2971932" y="2627360"/>
                <a:ext cx="609470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ko-KR" altLang="en-US" sz="16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갤럭시 </a:t>
                </a:r>
                <a:r>
                  <a:rPr kumimoji="1" lang="en-US" altLang="ko-KR" sz="16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S24, </a:t>
                </a:r>
                <a:r>
                  <a:rPr kumimoji="1" lang="ko-KR" altLang="en-US" sz="1600" b="1" dirty="0">
                    <a:solidFill>
                      <a:schemeClr val="accent5">
                        <a:lumMod val="7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생성형 사진 편집 기능 및 실시간 통역 기능</a:t>
                </a:r>
                <a:r>
                  <a:rPr kumimoji="1" lang="ko-KR" altLang="en-US" sz="16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추가</a:t>
                </a:r>
                <a:endParaRPr kumimoji="1" lang="en-US" altLang="ko-KR" sz="16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845B49-27EC-FF6E-DD15-9DA3EDA2BE34}"/>
                </a:ext>
              </a:extLst>
            </p:cNvPr>
            <p:cNvSpPr txBox="1"/>
            <p:nvPr/>
          </p:nvSpPr>
          <p:spPr>
            <a:xfrm>
              <a:off x="10078836" y="3259723"/>
              <a:ext cx="18561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6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사용자의 말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A90980E-CE31-91CF-B95F-1F94B4E3047E}"/>
                </a:ext>
              </a:extLst>
            </p:cNvPr>
            <p:cNvSpPr txBox="1"/>
            <p:nvPr/>
          </p:nvSpPr>
          <p:spPr>
            <a:xfrm>
              <a:off x="10157147" y="4167743"/>
              <a:ext cx="18561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6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선택한 언어로 통역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37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6A0A3-43D8-0A4D-A765-A49D5AB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생성형 </a:t>
            </a:r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</a:t>
            </a: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대한 공격 </a:t>
            </a:r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– </a:t>
            </a: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멤버십 추론 공격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B5F256-724C-7945-92E6-BFAE07BC40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704637" cy="5057775"/>
          </a:xfrm>
        </p:spPr>
        <p:txBody>
          <a:bodyPr>
            <a:normAutofit/>
          </a:bodyPr>
          <a:lstStyle/>
          <a:p>
            <a:r>
              <a:rPr kumimoji="1"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Membership Inference Attack 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[2017, Shokri, Reza, et al.]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학습된 모델을 역으로 공격하는 모델을 생성하여 사용된 데이터를 추론해내는 공격</a:t>
            </a:r>
            <a:endParaRPr kumimoji="1" lang="en-US" altLang="ko-KR" sz="1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프라이버시 문제 발생</a:t>
            </a:r>
            <a:endParaRPr kumimoji="1" lang="en-US" altLang="ko-KR" sz="1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1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그림자 학습 </a:t>
            </a:r>
            <a:r>
              <a:rPr kumimoji="1" lang="en-US" altLang="ko-KR" sz="1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(Shadow Training) </a:t>
            </a:r>
            <a:r>
              <a:rPr kumimoji="1" lang="ko-KR" altLang="en-US" sz="1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제안</a:t>
            </a:r>
            <a:endParaRPr kumimoji="1" lang="en-US" altLang="ko-KR" sz="1800" b="1" dirty="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2">
              <a:lnSpc>
                <a:spcPct val="150000"/>
              </a:lnSpc>
            </a:pPr>
            <a:r>
              <a:rPr kumimoji="1" lang="ko-KR" altLang="en-US" sz="1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공격자가 공격 대상 생성형 </a:t>
            </a:r>
            <a:r>
              <a:rPr kumimoji="1" lang="en-US" altLang="ko-KR" sz="1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</a:t>
            </a:r>
            <a:r>
              <a:rPr kumimoji="1" lang="ko-KR" altLang="en-US" sz="1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모델이 학습 데이터 셋의 멤버에 대해 어떻게 반응하는 지를 구별하는 모델을 학습시킴</a:t>
            </a:r>
            <a:endParaRPr kumimoji="1" lang="en-US" altLang="ko-KR" sz="1800" b="1" dirty="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2">
              <a:lnSpc>
                <a:spcPct val="150000"/>
              </a:lnSpc>
            </a:pPr>
            <a:r>
              <a:rPr kumimoji="1" lang="ko-KR" altLang="en-US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각 </a:t>
            </a:r>
            <a:r>
              <a:rPr kumimoji="1" lang="en-US" altLang="ko-KR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Shadow Model</a:t>
            </a:r>
            <a:r>
              <a:rPr kumimoji="1" lang="ko-KR" altLang="en-US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가지고 예측 했을 때</a:t>
            </a:r>
            <a:r>
              <a:rPr kumimoji="1" lang="en-US" altLang="ko-KR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해당 데이터가 </a:t>
            </a:r>
            <a:r>
              <a:rPr kumimoji="1" lang="ko-KR" altLang="en-US" sz="18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셋에 속하는지</a:t>
            </a:r>
            <a:r>
              <a:rPr kumimoji="1" lang="en-US" altLang="ko-KR" sz="18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(In)/ </a:t>
            </a:r>
            <a:r>
              <a:rPr kumimoji="1" lang="ko-KR" altLang="en-US" sz="18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속하지 않는지 </a:t>
            </a:r>
            <a:r>
              <a:rPr kumimoji="1" lang="en-US" altLang="ko-KR" sz="18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(Out)</a:t>
            </a:r>
            <a:r>
              <a:rPr kumimoji="1" lang="ko-KR" altLang="en-US" sz="18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판단</a:t>
            </a:r>
            <a:endParaRPr kumimoji="1" lang="en-US" altLang="ko-KR" sz="1800" b="1" dirty="0">
              <a:solidFill>
                <a:srgbClr val="C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buNone/>
            </a:pPr>
            <a:endParaRPr kumimoji="1" lang="ko-KR" altLang="en-US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B64F115-E4E2-AB28-D8FA-FE8BAA384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352" y="3891473"/>
            <a:ext cx="6637295" cy="2889587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FA93EA-72F7-016C-B49A-FDDBF062809B}"/>
              </a:ext>
            </a:extLst>
          </p:cNvPr>
          <p:cNvGrpSpPr/>
          <p:nvPr/>
        </p:nvGrpSpPr>
        <p:grpSpPr>
          <a:xfrm>
            <a:off x="8416140" y="1263277"/>
            <a:ext cx="3775860" cy="1708012"/>
            <a:chOff x="8416140" y="1263277"/>
            <a:chExt cx="3775860" cy="170801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BA171E6-4551-B9A5-D3F2-F62A86EC09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44"/>
            <a:stretch/>
          </p:blipFill>
          <p:spPr>
            <a:xfrm>
              <a:off x="8416140" y="1263277"/>
              <a:ext cx="3775860" cy="1691259"/>
            </a:xfrm>
            <a:prstGeom prst="rect">
              <a:avLst/>
            </a:prstGeom>
          </p:spPr>
        </p:pic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54D9207-BE1D-AAA0-C038-89CB28FE25AE}"/>
                </a:ext>
              </a:extLst>
            </p:cNvPr>
            <p:cNvSpPr/>
            <p:nvPr/>
          </p:nvSpPr>
          <p:spPr>
            <a:xfrm>
              <a:off x="8600830" y="2224294"/>
              <a:ext cx="2070218" cy="746995"/>
            </a:xfrm>
            <a:prstGeom prst="roundRect">
              <a:avLst>
                <a:gd name="adj" fmla="val 5628"/>
              </a:avLst>
            </a:prstGeom>
            <a:solidFill>
              <a:srgbClr val="FCE1E1">
                <a:alpha val="40000"/>
              </a:srgbClr>
            </a:solidFill>
            <a:ln w="28575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71485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6A0A3-43D8-0A4D-A765-A49D5AB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생성형 </a:t>
            </a:r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</a:t>
            </a: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대한 공격 </a:t>
            </a:r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– </a:t>
            </a: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적대적 예제 생성 공격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B5F256-724C-7945-92E6-BFAE07BC40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적대적 예제 생성 공격 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[2014, Goodfellow et al.]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의도적으로 입력 데이터를 조작하여 생성형 </a:t>
            </a:r>
            <a:r>
              <a:rPr kumimoji="1"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</a:t>
            </a:r>
            <a:r>
              <a:rPr kumimoji="1"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학습을 방해하는 공격</a:t>
            </a:r>
            <a:endParaRPr kumimoji="1"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00000"/>
              </a:lnSpc>
            </a:pPr>
            <a:r>
              <a:rPr kumimoji="1" lang="ko-KR" altLang="en-US" sz="1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육안으로는 구분하기 힘들 정도로 미세한 조정</a:t>
            </a:r>
            <a:r>
              <a:rPr kumimoji="1"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에도 </a:t>
            </a:r>
            <a:r>
              <a:rPr kumimoji="1" lang="ko-KR" altLang="en-US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인공지능 모델의 학습에는 큰 영향을 끼침</a:t>
            </a:r>
            <a:endParaRPr kumimoji="1" lang="en-US" altLang="ko-KR" sz="1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00000"/>
              </a:lnSpc>
            </a:pPr>
            <a:r>
              <a:rPr kumimoji="1"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이와 같이 </a:t>
            </a:r>
            <a:r>
              <a:rPr kumimoji="1" lang="ko-KR" altLang="en-US" sz="18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잘못된 객체를 인식하게 하거나</a:t>
            </a:r>
            <a:r>
              <a:rPr kumimoji="1" lang="en-US" altLang="ko-KR" sz="18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sz="18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자연어 처리 시스템의 해석을 변경하는 등의 공격이 있음</a:t>
            </a:r>
            <a:endParaRPr kumimoji="1"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35A532-DC62-7D14-2271-9B96A120A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303" y="3488952"/>
            <a:ext cx="5983394" cy="23415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C382B8-B96E-79A9-912D-A19CCCBEA07F}"/>
              </a:ext>
            </a:extLst>
          </p:cNvPr>
          <p:cNvSpPr txBox="1"/>
          <p:nvPr/>
        </p:nvSpPr>
        <p:spPr>
          <a:xfrm>
            <a:off x="3104303" y="60256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판다를 긴팔원숭이로 잘못 인식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976B3-617C-930D-FAE4-DF13E65FB520}"/>
              </a:ext>
            </a:extLst>
          </p:cNvPr>
          <p:cNvSpPr txBox="1"/>
          <p:nvPr/>
        </p:nvSpPr>
        <p:spPr>
          <a:xfrm>
            <a:off x="1174375" y="2687034"/>
            <a:ext cx="74586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*적대적 예제</a:t>
            </a:r>
            <a:r>
              <a:rPr kumimoji="1"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인공지능 모델을 속여서 잘못된 결정을 내리게 하는</a:t>
            </a:r>
            <a:r>
              <a:rPr kumimoji="1"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의도적으로 조작된 입력 데이터</a:t>
            </a:r>
            <a:endParaRPr kumimoji="1"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7835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7C9100-8400-CC9F-D869-188582A6B01E}"/>
              </a:ext>
            </a:extLst>
          </p:cNvPr>
          <p:cNvSpPr txBox="1"/>
          <p:nvPr/>
        </p:nvSpPr>
        <p:spPr>
          <a:xfrm>
            <a:off x="0" y="1628507"/>
            <a:ext cx="12192000" cy="37240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kumimoji="1" lang="en-US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endParaRPr kumimoji="1" lang="en-US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kumimoji="1" lang="ko-KR" altLang="en-US" sz="4000" b="1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보안을 위한 생성형 </a:t>
            </a:r>
            <a:r>
              <a:rPr kumimoji="1" lang="en-US" altLang="ko-KR" sz="4000" b="1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kumimoji="1"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보안 패치 자동화</a:t>
            </a: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보안 코딩 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endParaRPr kumimoji="1" lang="en-US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endParaRPr kumimoji="1" lang="ko-KR" altLang="en-US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1545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6A0A3-43D8-0A4D-A765-A49D5AB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보안을 위한 생성형 </a:t>
            </a:r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– </a:t>
            </a: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보안 패치 자동화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B5F256-724C-7945-92E6-BFAE07BC40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</a:pPr>
            <a:r>
              <a:rPr kumimoji="1"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생성형 </a:t>
            </a:r>
            <a:r>
              <a:rPr kumimoji="1"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</a:t>
            </a:r>
            <a:r>
              <a:rPr kumimoji="1"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사용한 보안 패치를 자동화 툴 </a:t>
            </a:r>
            <a:r>
              <a:rPr kumimoji="1" lang="en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PATCHEXPLAINER</a:t>
            </a:r>
            <a:r>
              <a:rPr kumimoji="1"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제안 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[2024, VU, Thanh </a:t>
            </a:r>
            <a:r>
              <a:rPr kumimoji="1" lang="en-US" altLang="ko-KR" sz="2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Trong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et al.]</a:t>
            </a:r>
          </a:p>
          <a:p>
            <a:pPr marL="742950" lvl="1" indent="-285750">
              <a:lnSpc>
                <a:spcPct val="150000"/>
              </a:lnSpc>
            </a:pPr>
            <a:r>
              <a:rPr kumimoji="1" lang="ko-KR" altLang="en-US" sz="1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버그</a:t>
            </a:r>
            <a:r>
              <a:rPr kumimoji="1" lang="en-US" altLang="ko-KR" sz="1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kumimoji="1" lang="ko-KR" altLang="en-US" sz="1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취약점</a:t>
            </a:r>
            <a:r>
              <a:rPr kumimoji="1" lang="en-US" altLang="ko-KR" sz="1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sz="1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운영 수정 세부 사항 및 패치 범위에 대한 정보를 명시적으로 제공함으로써 성능 보장</a:t>
            </a:r>
            <a:endParaRPr kumimoji="1" lang="en-US" altLang="ko-KR" sz="1800" b="1" dirty="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200150" lvl="2" indent="-285750">
              <a:lnSpc>
                <a:spcPct val="100000"/>
              </a:lnSpc>
            </a:pPr>
            <a:r>
              <a:rPr kumimoji="1"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어떤 버그가 해결되고 있는지</a:t>
            </a:r>
            <a:endParaRPr kumimoji="1"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200150" lvl="2" indent="-285750">
              <a:lnSpc>
                <a:spcPct val="100000"/>
              </a:lnSpc>
            </a:pPr>
            <a:r>
              <a:rPr kumimoji="1"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수정 방법</a:t>
            </a:r>
            <a:r>
              <a:rPr kumimoji="1"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및 </a:t>
            </a:r>
            <a:r>
              <a:rPr kumimoji="1"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수정이 발생하는 위치 등의 정보</a:t>
            </a:r>
            <a:endParaRPr kumimoji="1"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200150" lvl="2" indent="-285750">
              <a:lnSpc>
                <a:spcPct val="100000"/>
              </a:lnSpc>
            </a:pPr>
            <a:r>
              <a:rPr kumimoji="1"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코드 변경 시의 의미를 포착 가능</a:t>
            </a:r>
            <a:endParaRPr kumimoji="1"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200150" lvl="2" indent="-285750">
              <a:lnSpc>
                <a:spcPct val="100000"/>
              </a:lnSpc>
            </a:pPr>
            <a:endParaRPr kumimoji="1"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lnSpc>
                <a:spcPct val="150000"/>
              </a:lnSpc>
            </a:pPr>
            <a:r>
              <a:rPr kumimoji="1" lang="ko-KR" altLang="en-US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확립된 코딩 표준 및 기본 설정에 맞춰 출력을 조정함으로써</a:t>
            </a:r>
            <a:endParaRPr kumimoji="1" lang="en-US" altLang="ko-KR" sz="1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200150" lvl="2" indent="-285750">
              <a:lnSpc>
                <a:spcPct val="100000"/>
              </a:lnSpc>
            </a:pPr>
            <a:r>
              <a:rPr kumimoji="1"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생성된 코드가 언어 규범을 준수하도록 보장</a:t>
            </a:r>
            <a:endParaRPr kumimoji="1"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200150" lvl="2" indent="-285750">
              <a:lnSpc>
                <a:spcPct val="100000"/>
              </a:lnSpc>
            </a:pPr>
            <a:r>
              <a:rPr kumimoji="1"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프로젝트별 코딩 규칙을 반영하도록 보장</a:t>
            </a:r>
            <a:endParaRPr kumimoji="1"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D7100E-5FAA-31A0-321B-B33A84CAB1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1947"/>
          <a:stretch/>
        </p:blipFill>
        <p:spPr>
          <a:xfrm>
            <a:off x="6888713" y="2057276"/>
            <a:ext cx="4891367" cy="459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677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6A0A3-43D8-0A4D-A765-A49D5AB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보안을 위한 생성형 </a:t>
            </a:r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– </a:t>
            </a: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보안 코딩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B5F256-724C-7945-92E6-BFAE07BC40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sz="2000" b="0" i="0" dirty="0"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생성형 </a:t>
            </a:r>
            <a:r>
              <a:rPr lang="en-US" altLang="ko-KR" sz="2000" b="0" i="0" dirty="0"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</a:t>
            </a:r>
            <a:r>
              <a:rPr lang="ko-KR" altLang="en-US" sz="2000" b="0" i="0" dirty="0"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보다 </a:t>
            </a:r>
            <a:r>
              <a:rPr lang="ko-KR" altLang="en-US" sz="2000" b="1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안전한 코드를 개발하는 데 도움이 될 가능성을 제시</a:t>
            </a:r>
            <a:r>
              <a:rPr lang="ko-KR" altLang="en-US" sz="2000" b="0" i="0" dirty="0"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하는 연구도 존재 </a:t>
            </a:r>
            <a:r>
              <a:rPr lang="en-US" altLang="ko-KR" sz="2000" b="0" i="0" dirty="0"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[2023, </a:t>
            </a:r>
            <a:r>
              <a:rPr lang="en-US" altLang="ko-KR" sz="2000" b="0" i="0" dirty="0" err="1"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Asare</a:t>
            </a:r>
            <a:r>
              <a:rPr lang="en-US" altLang="ko-KR" sz="2000" b="0" i="0" dirty="0"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et al.]</a:t>
            </a:r>
          </a:p>
          <a:p>
            <a:pPr lvl="1">
              <a:lnSpc>
                <a:spcPct val="150000"/>
              </a:lnSpc>
            </a:pPr>
            <a:r>
              <a:rPr lang="ko-KR" altLang="en-US" sz="1800" b="1" dirty="0"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잠재적 위험 뿐만 아니라 소프트웨어 보안을 개선할 수 있음</a:t>
            </a:r>
            <a:endParaRPr lang="en-US" altLang="ko-KR" sz="1800" b="1" dirty="0">
              <a:highlight>
                <a:srgbClr val="FFFFFF"/>
              </a:highligh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b="1" dirty="0"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코드 생성 위험을 완화하기 위한 방법</a:t>
            </a:r>
            <a:endParaRPr lang="en-US" altLang="ko-KR" sz="1800" b="1" dirty="0">
              <a:highlight>
                <a:srgbClr val="FFFFFF"/>
              </a:highligh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2">
              <a:lnSpc>
                <a:spcPct val="100000"/>
              </a:lnSpc>
            </a:pPr>
            <a:r>
              <a:rPr lang="ko-KR" altLang="en-US" sz="1600" dirty="0"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생성된 코드에 보안 문제가 있는지 여부를 인식하는 모델의 기능을 향상</a:t>
            </a:r>
            <a:endParaRPr lang="en-US" altLang="ko-KR" sz="1600" dirty="0">
              <a:highlight>
                <a:srgbClr val="FFFFFF"/>
              </a:highligh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2">
              <a:lnSpc>
                <a:spcPct val="100000"/>
              </a:lnSpc>
            </a:pPr>
            <a:r>
              <a:rPr lang="ko-KR" altLang="en-US" sz="1600" dirty="0"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보안 코딩 방법을 가르칠 수 있는 새로운 프롬프트 전략 필요</a:t>
            </a:r>
            <a:endParaRPr lang="en-US" altLang="ko-KR" sz="1600" dirty="0">
              <a:highlight>
                <a:srgbClr val="FFFFFF"/>
              </a:highligh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Copilot</a:t>
            </a:r>
            <a:r>
              <a:rPr lang="ko-KR" altLang="en-US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은 </a:t>
            </a:r>
            <a:r>
              <a:rPr lang="en-US" altLang="ko-KR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git</a:t>
            </a:r>
            <a:r>
              <a:rPr lang="ko-KR" altLang="en-US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개발한 코드 생성 도구이며</a:t>
            </a:r>
            <a:r>
              <a:rPr lang="en-US" altLang="ko-KR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en-US" altLang="ko-KR" sz="1800" b="1" i="0" dirty="0" err="1"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Asare</a:t>
            </a:r>
            <a:r>
              <a:rPr lang="en-US" altLang="ko-KR" sz="1800" b="1" i="0" dirty="0"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et al.</a:t>
            </a:r>
            <a:r>
              <a:rPr lang="ko-KR" altLang="en-US" sz="1800" b="1" i="0" dirty="0"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에서는 </a:t>
            </a:r>
            <a:r>
              <a:rPr lang="ko-KR" altLang="en-US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이를 활용하여 코드를 생성</a:t>
            </a:r>
            <a:endParaRPr lang="en-US" altLang="ko-KR" sz="1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2">
              <a:lnSpc>
                <a:spcPct val="100000"/>
              </a:lnSpc>
            </a:pPr>
            <a:r>
              <a:rPr lang="ko-KR" altLang="en-US" sz="1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보안 코딩 측면에서 실제 개발자와 유사한 수준의 결과를 보임</a:t>
            </a:r>
            <a:endParaRPr lang="en-US" altLang="ko-KR" sz="1800" b="1" dirty="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2">
              <a:lnSpc>
                <a:spcPct val="100000"/>
              </a:lnSpc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그러나 </a:t>
            </a:r>
            <a:r>
              <a:rPr lang="ko-KR" altLang="en-US" sz="18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코드 수정 능력에 있어서는 보안에 취약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 </a:t>
            </a:r>
            <a:r>
              <a:rPr lang="ko-KR" altLang="en-US" sz="18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비전문</a:t>
            </a:r>
            <a:r>
              <a:rPr lang="ko-KR" altLang="en-US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 개발자가 보안 버그 수정을 위해 사용하는 것은 위험</a:t>
            </a:r>
            <a:endParaRPr lang="en-US" altLang="ko-KR" sz="1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endParaRPr lang="en-US" altLang="ko-KR" sz="1800" b="0" i="0" dirty="0">
              <a:effectLst/>
              <a:highlight>
                <a:srgbClr val="FFFFFF"/>
              </a:highligh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highlight>
                <a:srgbClr val="FFFFFF"/>
              </a:highligh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endParaRPr lang="en-US" altLang="ko-KR" sz="1600" b="0" i="0" dirty="0">
              <a:effectLst/>
              <a:highlight>
                <a:srgbClr val="FFFFFF"/>
              </a:highligh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endParaRPr lang="en-US" altLang="ko-KR" sz="1600" b="0" i="0" dirty="0">
              <a:effectLst/>
              <a:highlight>
                <a:srgbClr val="FFFFFF"/>
              </a:highligh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" name="그림 5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BFE10E54-6537-934C-05A4-188CA8616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0284" y="4765323"/>
            <a:ext cx="7728849" cy="12393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9CC06C-6B53-A2B1-8DAA-5BB1529F57A7}"/>
              </a:ext>
            </a:extLst>
          </p:cNvPr>
          <p:cNvSpPr txBox="1"/>
          <p:nvPr/>
        </p:nvSpPr>
        <p:spPr>
          <a:xfrm>
            <a:off x="7853083" y="4765323"/>
            <a:ext cx="42582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Copilot </a:t>
            </a:r>
            <a:r>
              <a:rPr kumimoji="1" lang="ko-KR" altLang="en-US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사용하여 생성한 코드</a:t>
            </a:r>
            <a:endParaRPr kumimoji="1" lang="en-US" altLang="ko-KR" b="1" dirty="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A: 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오류 코드</a:t>
            </a:r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B: 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오류 코드를 수정한 코드</a:t>
            </a:r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C: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오류 코드가 아닌 경우</a:t>
            </a:r>
          </a:p>
        </p:txBody>
      </p:sp>
    </p:spTree>
    <p:extLst>
      <p:ext uri="{BB962C8B-B14F-4D97-AF65-F5344CB8AC3E}">
        <p14:creationId xmlns:p14="http://schemas.microsoft.com/office/powerpoint/2010/main" val="2967824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7C9100-8400-CC9F-D869-188582A6B01E}"/>
              </a:ext>
            </a:extLst>
          </p:cNvPr>
          <p:cNvSpPr txBox="1"/>
          <p:nvPr/>
        </p:nvSpPr>
        <p:spPr>
          <a:xfrm>
            <a:off x="0" y="1628507"/>
            <a:ext cx="12192000" cy="37240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kumimoji="1" lang="en-US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endParaRPr kumimoji="1" lang="en-US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kumimoji="1" lang="ko-KR" altLang="en-US" sz="4000" b="1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생성형 </a:t>
            </a:r>
            <a:r>
              <a:rPr kumimoji="1" lang="en-US" altLang="ko-KR" sz="4000" b="1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</a:t>
            </a:r>
            <a:r>
              <a:rPr kumimoji="1" lang="ko-KR" altLang="en-US" sz="4000" b="1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위한 보안</a:t>
            </a:r>
            <a:endParaRPr kumimoji="1" lang="en-US" altLang="ko-KR" sz="4000" b="1" dirty="0">
              <a:solidFill>
                <a:schemeClr val="accent5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AI </a:t>
            </a:r>
            <a:r>
              <a:rPr kumimoji="1"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방화벽</a:t>
            </a: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중재 모델</a:t>
            </a: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안티 바이러스</a:t>
            </a: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및 </a:t>
            </a:r>
            <a:r>
              <a:rPr kumimoji="1"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블랙리스팅</a:t>
            </a: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  <a:p>
            <a:pPr algn="ctr"/>
            <a:endParaRPr kumimoji="1" lang="en-US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endParaRPr kumimoji="1" lang="ko-KR" altLang="en-US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4232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6A0A3-43D8-0A4D-A765-A49D5AB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생성형 </a:t>
            </a:r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</a:t>
            </a: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위한 보안</a:t>
            </a:r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– AI </a:t>
            </a: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방화벽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B5F256-724C-7945-92E6-BFAE07BC40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2234989" cy="5057775"/>
          </a:xfrm>
        </p:spPr>
        <p:txBody>
          <a:bodyPr>
            <a:normAutofit/>
          </a:bodyPr>
          <a:lstStyle/>
          <a:p>
            <a:pPr algn="just"/>
            <a:r>
              <a:rPr lang="en-US" altLang="ko-KR" sz="2000" b="1" i="0" dirty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</a:t>
            </a:r>
            <a:r>
              <a:rPr lang="ko-KR" altLang="en-US" sz="2000" b="1" i="0" dirty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방화벽</a:t>
            </a:r>
            <a:r>
              <a:rPr lang="en-US" altLang="ko-KR" sz="2000" b="1" i="0" dirty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i="0" dirty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[2023 </a:t>
            </a:r>
            <a:r>
              <a:rPr lang="en-US" altLang="ko-KR" sz="2000" i="0" dirty="0" err="1">
                <a:solidFill>
                  <a:srgbClr val="292929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Phute</a:t>
            </a:r>
            <a:r>
              <a:rPr lang="en-US" altLang="ko-KR" sz="2000" i="0" dirty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et al., 2023 Markov et al.]</a:t>
            </a:r>
            <a:endParaRPr lang="en-US" altLang="ko-KR" sz="2000" b="1" i="0" dirty="0">
              <a:solidFill>
                <a:srgbClr val="292929"/>
              </a:solidFill>
              <a:effectLst/>
              <a:highlight>
                <a:srgbClr val="FFFFFF"/>
              </a:highligh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 algn="just">
              <a:lnSpc>
                <a:spcPct val="150000"/>
              </a:lnSpc>
            </a:pPr>
            <a:r>
              <a:rPr lang="ko-KR" altLang="en-US" sz="1800" b="1" dirty="0">
                <a:solidFill>
                  <a:srgbClr val="C00000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입력과 출력을 모니터링하고 변환하여 </a:t>
            </a:r>
            <a:r>
              <a:rPr lang="en-US" altLang="ko-KR" sz="1800" b="1" dirty="0">
                <a:solidFill>
                  <a:srgbClr val="C00000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</a:t>
            </a:r>
            <a:r>
              <a:rPr lang="ko-KR" altLang="en-US" sz="1800" b="1" dirty="0">
                <a:solidFill>
                  <a:srgbClr val="C00000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모델을 보호</a:t>
            </a:r>
            <a:endParaRPr lang="en-US" altLang="ko-KR" sz="1800" b="1" dirty="0">
              <a:solidFill>
                <a:srgbClr val="C00000"/>
              </a:solidFill>
              <a:highlight>
                <a:srgbClr val="FFFFFF"/>
              </a:highligh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2" algn="just">
              <a:lnSpc>
                <a:spcPct val="100000"/>
              </a:lnSpc>
            </a:pPr>
            <a:r>
              <a:rPr lang="ko-KR" altLang="en-US" sz="1600" dirty="0"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입력 모니터링 및 분석</a:t>
            </a:r>
            <a:r>
              <a:rPr lang="en-US" altLang="ko-KR" sz="1600" dirty="0"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600" dirty="0"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 </a:t>
            </a:r>
            <a:r>
              <a:rPr lang="ko-KR" altLang="en-US" sz="1600" b="1" dirty="0">
                <a:solidFill>
                  <a:srgbClr val="0070C0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악의적 의도를 보이는 지 확인</a:t>
            </a:r>
            <a:endParaRPr lang="en-US" altLang="ko-KR" sz="1600" b="1" dirty="0">
              <a:solidFill>
                <a:srgbClr val="0070C0"/>
              </a:solidFill>
              <a:highlight>
                <a:srgbClr val="FFFFFF"/>
              </a:highligh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Wingdings" pitchFamily="2" charset="2"/>
            </a:endParaRPr>
          </a:p>
          <a:p>
            <a:pPr lvl="2" algn="just">
              <a:lnSpc>
                <a:spcPct val="100000"/>
              </a:lnSpc>
            </a:pPr>
            <a:r>
              <a:rPr lang="ko-KR" altLang="en-US" sz="1600" dirty="0"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출력 모니터링 및 분석 </a:t>
            </a:r>
            <a:r>
              <a:rPr lang="en-US" altLang="ko-KR" sz="1600" dirty="0"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 </a:t>
            </a:r>
            <a:r>
              <a:rPr lang="ko-KR" altLang="en-US" sz="1600" b="1" dirty="0">
                <a:solidFill>
                  <a:srgbClr val="0070C0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유해 컨텐츠를 포함하는지 확인</a:t>
            </a:r>
            <a:endParaRPr lang="en-US" altLang="ko-KR" sz="1600" b="1" dirty="0">
              <a:solidFill>
                <a:srgbClr val="0070C0"/>
              </a:solidFill>
              <a:highlight>
                <a:srgbClr val="FFFFFF"/>
              </a:highligh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 algn="just">
              <a:lnSpc>
                <a:spcPct val="150000"/>
              </a:lnSpc>
            </a:pPr>
            <a:r>
              <a:rPr lang="ko-KR" altLang="en-US" sz="1700" b="1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생성형 언어 모델이 유도된 응답을 차단함으로써 공격에 대해 자기 방어 </a:t>
            </a:r>
            <a:r>
              <a:rPr lang="en-US" altLang="ko-KR" sz="1700" b="1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en-US" altLang="ko-KR" sz="1700" b="1" i="0" dirty="0" err="1">
                <a:solidFill>
                  <a:srgbClr val="0070C0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Phute</a:t>
            </a:r>
            <a:r>
              <a:rPr lang="en-US" altLang="ko-KR" sz="1700" b="1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et al.] </a:t>
            </a:r>
            <a:r>
              <a:rPr lang="en-US" altLang="ko-KR" sz="1700" i="0" dirty="0"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 </a:t>
            </a:r>
            <a:r>
              <a:rPr lang="ko-KR" altLang="en-US" sz="1700" i="0" dirty="0"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공격성공률 줄임</a:t>
            </a:r>
            <a:endParaRPr lang="en-US" altLang="ko-KR" sz="1700" i="0" dirty="0">
              <a:effectLst/>
              <a:highlight>
                <a:srgbClr val="FFFFFF"/>
              </a:highligh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 algn="just">
              <a:lnSpc>
                <a:spcPct val="150000"/>
              </a:lnSpc>
            </a:pPr>
            <a:r>
              <a:rPr lang="ko-KR" altLang="en-US" sz="1700" b="1" i="0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폭력</a:t>
            </a:r>
            <a:r>
              <a:rPr lang="en-US" altLang="ko-KR" sz="1700" b="1" i="0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700" b="1" i="0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자해</a:t>
            </a:r>
            <a:r>
              <a:rPr lang="en-US" altLang="ko-KR" sz="1700" b="1" i="0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700" b="1" i="0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괴롭힘 등과 같이 광범위한 유해 카테고리를 감지하도록 훈련 </a:t>
            </a:r>
            <a:r>
              <a:rPr lang="en-US" altLang="ko-KR" sz="1700" b="1" i="0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[Markov et al.] </a:t>
            </a:r>
            <a:r>
              <a:rPr lang="en-US" altLang="ko-KR" sz="1700" i="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 </a:t>
            </a:r>
            <a:r>
              <a:rPr lang="ko-KR" altLang="en-US" sz="1700" i="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능동학습 전략 통해 </a:t>
            </a:r>
            <a:r>
              <a:rPr lang="ko-KR" altLang="en-US" sz="1700" i="0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탐지율</a:t>
            </a:r>
            <a:r>
              <a:rPr lang="ko-KR" altLang="en-US" sz="1700" i="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 향상</a:t>
            </a:r>
            <a:endParaRPr lang="en-US" altLang="ko-KR" sz="1700" i="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 algn="just">
              <a:lnSpc>
                <a:spcPct val="150000"/>
              </a:lnSpc>
            </a:pPr>
            <a:endParaRPr lang="en-US" altLang="ko-KR" sz="1800" b="1" i="0" dirty="0">
              <a:solidFill>
                <a:srgbClr val="0070C0"/>
              </a:solidFill>
              <a:effectLst/>
              <a:highlight>
                <a:srgbClr val="FFFFFF"/>
              </a:highligh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483BAC-8E3D-A1B5-7DF7-0F99CE2BA1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1" t="5133" r="1914" b="3832"/>
          <a:stretch/>
        </p:blipFill>
        <p:spPr>
          <a:xfrm>
            <a:off x="6856769" y="1123854"/>
            <a:ext cx="4445598" cy="1530347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356A0BD9-CCD0-7720-5BE6-D6DB662155B5}"/>
              </a:ext>
            </a:extLst>
          </p:cNvPr>
          <p:cNvGrpSpPr/>
          <p:nvPr/>
        </p:nvGrpSpPr>
        <p:grpSpPr>
          <a:xfrm>
            <a:off x="0" y="3681412"/>
            <a:ext cx="7095744" cy="3060912"/>
            <a:chOff x="0" y="3785171"/>
            <a:chExt cx="7095744" cy="306091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768CAB3-2965-70EB-FEA9-7F0878BFC178}"/>
                </a:ext>
              </a:extLst>
            </p:cNvPr>
            <p:cNvGrpSpPr/>
            <p:nvPr/>
          </p:nvGrpSpPr>
          <p:grpSpPr>
            <a:xfrm>
              <a:off x="347936" y="3994925"/>
              <a:ext cx="6541496" cy="2851158"/>
              <a:chOff x="-52652" y="3996756"/>
              <a:chExt cx="6615005" cy="2883196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DB3C3598-636B-B7DA-8346-2696422C11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2652" y="3996756"/>
                <a:ext cx="6615005" cy="2547853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ACDB99-C955-FFC3-30B6-05A7951B325D}"/>
                  </a:ext>
                </a:extLst>
              </p:cNvPr>
              <p:cNvSpPr txBox="1"/>
              <p:nvPr/>
            </p:nvSpPr>
            <p:spPr>
              <a:xfrm>
                <a:off x="2416955" y="6602953"/>
                <a:ext cx="145846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200" b="1" i="0" dirty="0">
                    <a:effectLst/>
                    <a:highlight>
                      <a:srgbClr val="FFFFFF"/>
                    </a:highlight>
                    <a:latin typeface="Lucida Grande" panose="020B0600040502020204" pitchFamily="34" charset="0"/>
                  </a:rPr>
                  <a:t>[</a:t>
                </a:r>
                <a:r>
                  <a:rPr lang="en-US" altLang="ko-KR" sz="1200" b="1" i="0" dirty="0" err="1">
                    <a:effectLst/>
                    <a:highlight>
                      <a:srgbClr val="FFFFFF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Phute</a:t>
                </a:r>
                <a:r>
                  <a:rPr lang="en-US" altLang="ko-KR" sz="1200" b="1" i="0" dirty="0">
                    <a:effectLst/>
                    <a:highlight>
                      <a:srgbClr val="FFFFFF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et al.]</a:t>
                </a:r>
                <a:endParaRPr lang="ko-KR" altLang="en-US" sz="1200" b="1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484173-7133-239E-0B19-96553E9350A1}"/>
                </a:ext>
              </a:extLst>
            </p:cNvPr>
            <p:cNvSpPr txBox="1"/>
            <p:nvPr/>
          </p:nvSpPr>
          <p:spPr>
            <a:xfrm>
              <a:off x="0" y="3785171"/>
              <a:ext cx="709574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b="1" i="0" dirty="0"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생성된 콘텐츠를 사전 정의된 프롬프트에 통합</a:t>
              </a:r>
              <a:r>
                <a:rPr lang="en-US" altLang="ko-KR" sz="1600" b="1" i="0" dirty="0"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</a:t>
              </a:r>
              <a:r>
                <a:rPr lang="en-US" altLang="ko-KR" sz="16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600" b="1" i="0" dirty="0"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텍스트를 분석하고 유해한지 예측</a:t>
              </a:r>
              <a:endParaRPr kumimoji="1"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2D7F9AFC-58B0-2F8C-1CD0-64B52983E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5881" y="4124669"/>
            <a:ext cx="3268242" cy="247396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C712D89B-0249-4D2B-AD6A-1A2D2FEC6FC0}"/>
              </a:ext>
            </a:extLst>
          </p:cNvPr>
          <p:cNvGrpSpPr/>
          <p:nvPr/>
        </p:nvGrpSpPr>
        <p:grpSpPr>
          <a:xfrm>
            <a:off x="7598614" y="3681412"/>
            <a:ext cx="3721707" cy="3066331"/>
            <a:chOff x="7598614" y="3785171"/>
            <a:chExt cx="3721707" cy="306633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7C9CC57-C4A9-FBAA-2DD8-F1B5D0AE3D5F}"/>
                </a:ext>
              </a:extLst>
            </p:cNvPr>
            <p:cNvGrpSpPr/>
            <p:nvPr/>
          </p:nvGrpSpPr>
          <p:grpSpPr>
            <a:xfrm>
              <a:off x="7598614" y="4380162"/>
              <a:ext cx="3721707" cy="2226930"/>
              <a:chOff x="7644384" y="4389335"/>
              <a:chExt cx="3250692" cy="2046308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75C3E9BC-9C4C-209B-3CC5-030FFEE93A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384" t="6655" r="48034" b="63182"/>
              <a:stretch/>
            </p:blipFill>
            <p:spPr>
              <a:xfrm>
                <a:off x="9276588" y="4405777"/>
                <a:ext cx="1618488" cy="1014984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42C235F4-D428-ADDE-93F2-00CD41725E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2972" t="36027" r="48446" b="33321"/>
              <a:stretch/>
            </p:blipFill>
            <p:spPr>
              <a:xfrm>
                <a:off x="7644384" y="4389335"/>
                <a:ext cx="1618488" cy="1031435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D11971F4-59DE-131B-A0D4-472ED6FE9A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428" t="66907" r="47989" b="3643"/>
              <a:stretch/>
            </p:blipFill>
            <p:spPr>
              <a:xfrm>
                <a:off x="7644384" y="5444638"/>
                <a:ext cx="1618488" cy="991005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FECE90C8-8A90-315F-537F-212120D107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b="6852"/>
              <a:stretch/>
            </p:blipFill>
            <p:spPr>
              <a:xfrm>
                <a:off x="9296400" y="5444643"/>
                <a:ext cx="1582994" cy="986820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9D09983-B47A-C372-0CBB-7C16EC4437FC}"/>
                </a:ext>
              </a:extLst>
            </p:cNvPr>
            <p:cNvSpPr txBox="1"/>
            <p:nvPr/>
          </p:nvSpPr>
          <p:spPr>
            <a:xfrm>
              <a:off x="8819206" y="6574503"/>
              <a:ext cx="134159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b="1" i="0" dirty="0">
                  <a:effectLst/>
                  <a:highlight>
                    <a:srgbClr val="FFFFFF"/>
                  </a:highlight>
                  <a:latin typeface="Lucida Grande" panose="020B0600040502020204" pitchFamily="34" charset="0"/>
                </a:rPr>
                <a:t>[</a:t>
              </a:r>
              <a:r>
                <a:rPr lang="en-US" altLang="ko-KR" sz="1200" b="1" dirty="0">
                  <a:highlight>
                    <a:srgbClr val="FFFFFF"/>
                  </a:highligh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Markov</a:t>
              </a:r>
              <a:r>
                <a:rPr lang="en-US" altLang="ko-KR" sz="1200" b="1" i="0" dirty="0">
                  <a:effectLst/>
                  <a:highlight>
                    <a:srgbClr val="FFFFFF"/>
                  </a:highligh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et al.]</a:t>
              </a:r>
              <a:endParaRPr lang="ko-KR" altLang="en-US" sz="1200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76B89B-4B10-72A2-3A05-942FE9A7C0A2}"/>
                </a:ext>
              </a:extLst>
            </p:cNvPr>
            <p:cNvSpPr txBox="1"/>
            <p:nvPr/>
          </p:nvSpPr>
          <p:spPr>
            <a:xfrm>
              <a:off x="7806754" y="3785171"/>
              <a:ext cx="326824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6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유해 컨텐츠에 대한 탐지 가능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4541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6A0A3-43D8-0A4D-A765-A49D5AB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생성형 </a:t>
            </a:r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</a:t>
            </a: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위한 보안</a:t>
            </a:r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– </a:t>
            </a: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중재 모델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B5F256-724C-7945-92E6-BFAE07BC40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just"/>
            <a:r>
              <a:rPr lang="en-US" altLang="ko-KR" sz="2000" b="1" dirty="0"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DALL-E3</a:t>
            </a:r>
            <a:r>
              <a:rPr lang="ko-KR" altLang="en-US" sz="2000" b="1" dirty="0"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</a:t>
            </a:r>
            <a:r>
              <a:rPr lang="en-US" altLang="ko-KR" sz="2000" b="1" dirty="0" err="1"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ChatGPT</a:t>
            </a:r>
            <a:r>
              <a:rPr lang="en-US" altLang="ko-KR" sz="2000" b="1" dirty="0"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[2023, </a:t>
            </a:r>
            <a:r>
              <a:rPr lang="en-US" altLang="ko-KR" sz="2000" b="1" dirty="0" err="1"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Betker</a:t>
            </a:r>
            <a:r>
              <a:rPr lang="en-US" altLang="ko-KR" sz="2000" b="1" dirty="0"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et al.]</a:t>
            </a:r>
            <a:endParaRPr lang="en-US" altLang="ko-KR" sz="2000" b="1" i="0" dirty="0">
              <a:effectLst/>
              <a:highlight>
                <a:srgbClr val="FFFFFF"/>
              </a:highligh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 algn="just">
              <a:lnSpc>
                <a:spcPct val="150000"/>
              </a:lnSpc>
            </a:pPr>
            <a:r>
              <a:rPr lang="en-US" altLang="ko-KR" sz="1800" b="0" i="0" dirty="0" err="1"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OpenAI</a:t>
            </a:r>
            <a:r>
              <a:rPr lang="ko-KR" altLang="en-US" sz="1800" b="0" i="0" dirty="0"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유명한 두 모델은 중재 모델 관계</a:t>
            </a:r>
            <a:endParaRPr lang="en-US" altLang="ko-KR" sz="1800" b="0" i="0" dirty="0">
              <a:effectLst/>
              <a:highlight>
                <a:srgbClr val="FFFFFF"/>
              </a:highligh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 algn="just">
              <a:lnSpc>
                <a:spcPct val="150000"/>
              </a:lnSpc>
            </a:pPr>
            <a:r>
              <a:rPr lang="en-US" altLang="ko-KR" sz="1800" b="1" dirty="0" err="1">
                <a:solidFill>
                  <a:srgbClr val="C00000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ChatGPT</a:t>
            </a:r>
            <a:r>
              <a:rPr lang="ko-KR" altLang="en-US" sz="1800" b="1" dirty="0">
                <a:solidFill>
                  <a:srgbClr val="C00000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는 </a:t>
            </a:r>
            <a:r>
              <a:rPr lang="en-US" altLang="ko-KR" sz="1800" b="1" dirty="0">
                <a:solidFill>
                  <a:srgbClr val="C00000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DALL-E3</a:t>
            </a:r>
            <a:r>
              <a:rPr lang="ko-KR" altLang="en-US" sz="1800" b="1" dirty="0">
                <a:solidFill>
                  <a:srgbClr val="C00000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생성할 수 있는 이미지 유형에 대한 정책을 실행하는 </a:t>
            </a:r>
            <a:r>
              <a:rPr lang="en-US" altLang="ko-KR" sz="1800" b="1" dirty="0">
                <a:solidFill>
                  <a:srgbClr val="C00000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</a:t>
            </a:r>
            <a:r>
              <a:rPr lang="ko-KR" altLang="en-US" sz="1800" b="1" dirty="0">
                <a:solidFill>
                  <a:srgbClr val="C00000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방화벽 역할을 수행</a:t>
            </a:r>
            <a:endParaRPr lang="en-US" altLang="ko-KR" sz="1800" b="1" dirty="0">
              <a:solidFill>
                <a:srgbClr val="C00000"/>
              </a:solidFill>
              <a:highlight>
                <a:srgbClr val="FFFFFF"/>
              </a:highligh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 algn="just">
              <a:lnSpc>
                <a:spcPct val="150000"/>
              </a:lnSpc>
            </a:pPr>
            <a:r>
              <a:rPr lang="ko-KR" altLang="en-US" sz="1800" dirty="0"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사용자가</a:t>
            </a:r>
            <a:r>
              <a:rPr lang="en-US" altLang="ko-KR" sz="1800" dirty="0"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800" dirty="0" err="1"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ChatGPT</a:t>
            </a:r>
            <a:r>
              <a:rPr lang="ko-KR" altLang="en-US" sz="1800" dirty="0"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에게 </a:t>
            </a:r>
            <a:r>
              <a:rPr lang="en-US" altLang="ko-KR" sz="1800" dirty="0"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DALL-E3</a:t>
            </a:r>
            <a:r>
              <a:rPr lang="ko-KR" altLang="en-US" sz="1800" dirty="0"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이미지를 생성하라고 할 경우</a:t>
            </a:r>
            <a:endParaRPr lang="en-US" altLang="ko-KR" sz="1800" dirty="0">
              <a:highlight>
                <a:srgbClr val="FFFFFF"/>
              </a:highligh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2" algn="just">
              <a:lnSpc>
                <a:spcPct val="150000"/>
              </a:lnSpc>
            </a:pPr>
            <a:r>
              <a:rPr lang="en-US" altLang="ko-KR" sz="1600" b="1" i="0" dirty="0"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GP</a:t>
            </a:r>
            <a:r>
              <a:rPr lang="en-US" altLang="ko-KR" sz="1600" b="1" dirty="0"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</a:t>
            </a:r>
            <a:r>
              <a:rPr lang="ko-KR" altLang="en-US" sz="1600" b="1" dirty="0"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는 뛰어난 언어 이해 기능을 가지고 있어 </a:t>
            </a:r>
            <a:r>
              <a:rPr lang="ko-KR" altLang="en-US" sz="1600" b="1" dirty="0">
                <a:solidFill>
                  <a:srgbClr val="0070C0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안전하지 않은 프롬프트에 대한 </a:t>
            </a:r>
            <a:r>
              <a:rPr lang="en-US" altLang="ko-KR" sz="1600" b="1" dirty="0">
                <a:solidFill>
                  <a:srgbClr val="0070C0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DALL-E3</a:t>
            </a:r>
            <a:r>
              <a:rPr lang="ko-KR" altLang="en-US" sz="1600" b="1" dirty="0">
                <a:solidFill>
                  <a:srgbClr val="0070C0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취약성을 어느정도 방지 가능</a:t>
            </a:r>
            <a:endParaRPr lang="en-US" altLang="ko-KR" sz="1600" b="1" i="0" dirty="0">
              <a:solidFill>
                <a:srgbClr val="0070C0"/>
              </a:solidFill>
              <a:effectLst/>
              <a:highlight>
                <a:srgbClr val="FFFFFF"/>
              </a:highligh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lvl="1" indent="0" algn="just">
              <a:buNone/>
            </a:pPr>
            <a:endParaRPr lang="en-US" altLang="ko-KR" sz="1800" dirty="0">
              <a:highlight>
                <a:srgbClr val="FFFFFF"/>
              </a:highligh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2B3B763-679B-138A-7D8F-4987A1A52DAE}"/>
              </a:ext>
            </a:extLst>
          </p:cNvPr>
          <p:cNvGrpSpPr/>
          <p:nvPr/>
        </p:nvGrpSpPr>
        <p:grpSpPr>
          <a:xfrm>
            <a:off x="1744756" y="5162363"/>
            <a:ext cx="1484406" cy="1477798"/>
            <a:chOff x="1744756" y="5162363"/>
            <a:chExt cx="1484406" cy="147779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1F48552-8721-29D4-179D-C3B7130F2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4882" y="5162363"/>
              <a:ext cx="1104154" cy="110415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22BED2-7297-4662-AA3B-4B8B3E36A3C5}"/>
                </a:ext>
              </a:extLst>
            </p:cNvPr>
            <p:cNvSpPr txBox="1"/>
            <p:nvPr/>
          </p:nvSpPr>
          <p:spPr>
            <a:xfrm>
              <a:off x="1744756" y="6301607"/>
              <a:ext cx="148440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사용자</a:t>
              </a:r>
              <a:endParaRPr lang="ko-KR" altLang="en-US" sz="1600" dirty="0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83E0C8D-B340-F719-43D8-9B0DDF617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720" y="5391999"/>
            <a:ext cx="1661421" cy="62695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64E5A73-359D-8BDD-D74F-DC88E2A7F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6022" y="4850465"/>
            <a:ext cx="1371096" cy="1710018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3B82739-0D67-8B74-ADC4-B46CBA6456A4}"/>
              </a:ext>
            </a:extLst>
          </p:cNvPr>
          <p:cNvCxnSpPr>
            <a:stCxn id="6" idx="3"/>
            <a:endCxn id="13" idx="1"/>
          </p:cNvCxnSpPr>
          <p:nvPr/>
        </p:nvCxnSpPr>
        <p:spPr>
          <a:xfrm flipV="1">
            <a:off x="3039036" y="5705475"/>
            <a:ext cx="2121684" cy="89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F4DAE82-315B-AFB9-BDD9-88493BAA13BD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6822141" y="5705474"/>
            <a:ext cx="2063881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473D161-9AC6-F528-F44E-4E34CCF04504}"/>
              </a:ext>
            </a:extLst>
          </p:cNvPr>
          <p:cNvGrpSpPr/>
          <p:nvPr/>
        </p:nvGrpSpPr>
        <p:grpSpPr>
          <a:xfrm>
            <a:off x="4370085" y="3987863"/>
            <a:ext cx="3424148" cy="746995"/>
            <a:chOff x="4370085" y="3927816"/>
            <a:chExt cx="3424148" cy="746995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6F05157-00E2-3BEA-650F-1B9FDEABEB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666" t="65166" r="16906" b="3683"/>
            <a:stretch/>
          </p:blipFill>
          <p:spPr>
            <a:xfrm>
              <a:off x="4397766" y="3994356"/>
              <a:ext cx="3396467" cy="680455"/>
            </a:xfrm>
            <a:prstGeom prst="rect">
              <a:avLst/>
            </a:prstGeom>
          </p:spPr>
        </p:pic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B6398653-1258-4B5F-B8A9-E94795248A25}"/>
                </a:ext>
              </a:extLst>
            </p:cNvPr>
            <p:cNvSpPr/>
            <p:nvPr/>
          </p:nvSpPr>
          <p:spPr>
            <a:xfrm>
              <a:off x="4370085" y="3927816"/>
              <a:ext cx="3396467" cy="746995"/>
            </a:xfrm>
            <a:prstGeom prst="roundRect">
              <a:avLst>
                <a:gd name="adj" fmla="val 5628"/>
              </a:avLst>
            </a:prstGeom>
            <a:solidFill>
              <a:srgbClr val="FCE1E1">
                <a:alpha val="40000"/>
              </a:srgbClr>
            </a:solidFill>
            <a:ln w="28575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88E92308-6257-99DC-E3D7-450B65C1FA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08" r="1966"/>
          <a:stretch/>
        </p:blipFill>
        <p:spPr>
          <a:xfrm>
            <a:off x="1449977" y="4161853"/>
            <a:ext cx="1876697" cy="393700"/>
          </a:xfrm>
          <a:prstGeom prst="rect">
            <a:avLst/>
          </a:prstGeom>
        </p:spPr>
      </p:pic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1FDAA62F-82C7-1952-3285-37C57ECE4037}"/>
              </a:ext>
            </a:extLst>
          </p:cNvPr>
          <p:cNvSpPr/>
          <p:nvPr/>
        </p:nvSpPr>
        <p:spPr>
          <a:xfrm>
            <a:off x="678550" y="3987863"/>
            <a:ext cx="3396467" cy="746995"/>
          </a:xfrm>
          <a:prstGeom prst="roundRect">
            <a:avLst>
              <a:gd name="adj" fmla="val 5628"/>
            </a:avLst>
          </a:prstGeom>
          <a:solidFill>
            <a:srgbClr val="FCE1E1">
              <a:alpha val="40000"/>
            </a:srgbClr>
          </a:solidFill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99870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6A0A3-43D8-0A4D-A765-A49D5AB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생성형 </a:t>
            </a:r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</a:t>
            </a: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위한 보안</a:t>
            </a:r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– </a:t>
            </a: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안티 바이러스 및 </a:t>
            </a:r>
            <a:r>
              <a:rPr kumimoji="1" lang="ko-KR" altLang="en-US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블랙리스팅</a:t>
            </a:r>
            <a:endParaRPr kumimoji="1" lang="ko-KR" altLang="en-US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B5F256-724C-7945-92E6-BFAE07BC40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sz="2000" b="1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안티 바이러스 및 </a:t>
            </a:r>
            <a:r>
              <a:rPr lang="ko-KR" altLang="en-US" sz="2000" b="1" i="0" dirty="0" err="1">
                <a:solidFill>
                  <a:srgbClr val="0070C0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블랙리스팅을</a:t>
            </a:r>
            <a:r>
              <a:rPr lang="ko-KR" altLang="en-US" sz="2000" b="1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통해 생성형 </a:t>
            </a:r>
            <a:r>
              <a:rPr lang="en-US" altLang="ko-KR" sz="2000" b="1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</a:t>
            </a:r>
            <a:r>
              <a:rPr lang="en-US" altLang="ko-KR" sz="2000" b="1" dirty="0">
                <a:solidFill>
                  <a:srgbClr val="0070C0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</a:t>
            </a:r>
            <a:r>
              <a:rPr lang="ko-KR" altLang="en-US" sz="2000" b="1" dirty="0">
                <a:solidFill>
                  <a:srgbClr val="0070C0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대한 보안 시스템을 마련할 수 있음</a:t>
            </a:r>
            <a:endParaRPr lang="en-US" altLang="ko-KR" sz="2000" b="1" dirty="0">
              <a:solidFill>
                <a:srgbClr val="0070C0"/>
              </a:solidFill>
              <a:highlight>
                <a:srgbClr val="FFFFFF"/>
              </a:highligh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b="1" dirty="0"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안티 바이러스</a:t>
            </a:r>
            <a:r>
              <a:rPr lang="en-US" altLang="ko-KR" sz="1800" dirty="0"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800" dirty="0"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바이러스를 검사하는 소프트웨어</a:t>
            </a:r>
            <a:endParaRPr lang="en-US" altLang="ko-KR" sz="1800" dirty="0">
              <a:highlight>
                <a:srgbClr val="FFFFFF"/>
              </a:highligh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b="1" i="0" dirty="0" err="1"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블랙리스팅</a:t>
            </a:r>
            <a:r>
              <a:rPr lang="en-US" altLang="ko-KR" sz="1800" dirty="0"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1800" dirty="0"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특정 소프트웨어</a:t>
            </a:r>
            <a:r>
              <a:rPr lang="en-US" altLang="ko-KR" sz="1800" dirty="0"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웹사이트</a:t>
            </a:r>
            <a:r>
              <a:rPr lang="en-US" altLang="ko-KR" sz="1800" dirty="0"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IP </a:t>
            </a:r>
            <a:r>
              <a:rPr lang="ko-KR" altLang="en-US" sz="1800" dirty="0"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주소 등을 금지 목록에 올려 해당 리소스의 접근을 차단 시킴</a:t>
            </a:r>
            <a:endParaRPr lang="en-US" altLang="ko-KR" sz="1800" dirty="0">
              <a:highlight>
                <a:srgbClr val="FFFFFF"/>
              </a:highligh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b="0" i="0" dirty="0"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파일과 프로그램을 지속적으로 스캔하여 </a:t>
            </a:r>
            <a:r>
              <a:rPr lang="ko-KR" altLang="en-US" sz="1800" b="1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의심 데이터를 빠르게 찾아내어 제거</a:t>
            </a:r>
            <a:endParaRPr lang="en-US" altLang="ko-KR" sz="1800" b="1" i="0" dirty="0">
              <a:solidFill>
                <a:srgbClr val="0070C0"/>
              </a:solidFill>
              <a:effectLst/>
              <a:highlight>
                <a:srgbClr val="FFFFFF"/>
              </a:highligh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b="1" dirty="0"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한계점</a:t>
            </a:r>
            <a:endParaRPr lang="en-US" altLang="ko-KR" sz="1800" b="1" dirty="0">
              <a:highlight>
                <a:srgbClr val="FFFFFF"/>
              </a:highligh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1600" dirty="0" err="1"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블랙리스팅된</a:t>
            </a:r>
            <a:r>
              <a:rPr lang="ko-KR" altLang="en-US" sz="1600" dirty="0"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특징을 가지지 않은 바이러스를 사용하여 공격할 수 있음</a:t>
            </a:r>
            <a:endParaRPr lang="en-US" altLang="ko-KR" sz="1600" dirty="0">
              <a:highlight>
                <a:srgbClr val="FFFFFF"/>
              </a:highligh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1600" dirty="0" err="1"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블랙리스팅</a:t>
            </a:r>
            <a:r>
              <a:rPr lang="ko-KR" altLang="en-US" sz="1600" dirty="0"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되었다고 해도</a:t>
            </a:r>
            <a:r>
              <a:rPr lang="en-US" altLang="ko-KR" sz="1600" dirty="0"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600" dirty="0"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공격을 </a:t>
            </a:r>
            <a:r>
              <a:rPr lang="ko-KR" altLang="en-US" sz="1600" dirty="0" err="1"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은폐시키는</a:t>
            </a:r>
            <a:r>
              <a:rPr lang="ko-KR" altLang="en-US" sz="1600" dirty="0"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경우 효과적으로 사용할 수 없음</a:t>
            </a:r>
            <a:endParaRPr lang="en-US" altLang="ko-KR" sz="1600" dirty="0">
              <a:highlight>
                <a:srgbClr val="FFFFFF"/>
              </a:highligh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489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9635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7C9100-8400-CC9F-D869-188582A6B01E}"/>
              </a:ext>
            </a:extLst>
          </p:cNvPr>
          <p:cNvSpPr txBox="1"/>
          <p:nvPr/>
        </p:nvSpPr>
        <p:spPr>
          <a:xfrm>
            <a:off x="3325678" y="1628507"/>
            <a:ext cx="5540644" cy="38164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kumimoji="1" lang="en-US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endParaRPr kumimoji="1" lang="en-US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kumimoji="1" lang="ko-KR" altLang="en-US" sz="4000" b="1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생성형 </a:t>
            </a:r>
            <a:r>
              <a:rPr kumimoji="1" lang="en-US" altLang="ko-KR" sz="4000" b="1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</a:t>
            </a:r>
            <a:r>
              <a:rPr kumimoji="1" lang="ko-KR" altLang="en-US" sz="4000" b="1" dirty="0">
                <a:solidFill>
                  <a:schemeClr val="accent5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기술</a:t>
            </a:r>
            <a:endParaRPr kumimoji="1" lang="en-US" altLang="ko-KR" sz="4000" b="1" dirty="0">
              <a:solidFill>
                <a:schemeClr val="accent5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kumimoji="1"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원리 및 응용 사례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endParaRPr kumimoji="1" lang="en-US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endParaRPr kumimoji="1" lang="ko-KR" altLang="en-US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5306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6A0A3-43D8-0A4D-A765-A49D5AB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생성형 </a:t>
            </a:r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</a:t>
            </a: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기본 구조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B5F256-724C-7945-92E6-BFAE07BC40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생성형 </a:t>
            </a:r>
            <a:r>
              <a:rPr kumimoji="1"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</a:t>
            </a:r>
            <a:r>
              <a:rPr kumimoji="1"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는 </a:t>
            </a:r>
            <a:r>
              <a:rPr kumimoji="1" lang="ko-KR" altLang="en-US" sz="1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기본 아키텍처</a:t>
            </a:r>
            <a:r>
              <a:rPr kumimoji="1"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따라 크게 </a:t>
            </a:r>
            <a:r>
              <a:rPr kumimoji="1" lang="en-US" altLang="ko-KR" sz="1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GAN, Transformer</a:t>
            </a:r>
            <a:r>
              <a:rPr kumimoji="1"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나뉨</a:t>
            </a:r>
            <a:endParaRPr kumimoji="1"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kumimoji="1"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749FA3-EDF0-8959-3009-C46FD31874DF}"/>
              </a:ext>
            </a:extLst>
          </p:cNvPr>
          <p:cNvSpPr txBox="1"/>
          <p:nvPr/>
        </p:nvSpPr>
        <p:spPr>
          <a:xfrm>
            <a:off x="2185420" y="1935571"/>
            <a:ext cx="28375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0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GAN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BB792B4-8C46-2CCC-3DC9-906697372E55}"/>
              </a:ext>
            </a:extLst>
          </p:cNvPr>
          <p:cNvGrpSpPr/>
          <p:nvPr/>
        </p:nvGrpSpPr>
        <p:grpSpPr>
          <a:xfrm>
            <a:off x="7060677" y="1935571"/>
            <a:ext cx="3059025" cy="4818701"/>
            <a:chOff x="7060677" y="2124107"/>
            <a:chExt cx="3059025" cy="481870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3AA348D-4A3D-D41C-E169-4D6F359CB8A3}"/>
                </a:ext>
              </a:extLst>
            </p:cNvPr>
            <p:cNvSpPr txBox="1"/>
            <p:nvPr/>
          </p:nvSpPr>
          <p:spPr>
            <a:xfrm>
              <a:off x="7169069" y="2124107"/>
              <a:ext cx="283751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2000" b="1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Transformer</a:t>
              </a:r>
            </a:p>
          </p:txBody>
        </p:sp>
        <p:pic>
          <p:nvPicPr>
            <p:cNvPr id="4098" name="Picture 2" descr="트랜스포머(인공신경망) - 나무위키">
              <a:extLst>
                <a:ext uri="{FF2B5EF4-FFF2-40B4-BE49-F238E27FC236}">
                  <a16:creationId xmlns:a16="http://schemas.microsoft.com/office/drawing/2014/main" id="{F9A56B0C-FFD6-1A4C-E0EF-A06CC6876E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78" t="6735" r="15004" b="7491"/>
            <a:stretch/>
          </p:blipFill>
          <p:spPr bwMode="auto">
            <a:xfrm>
              <a:off x="7060677" y="2524217"/>
              <a:ext cx="3059025" cy="4418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F283055A-350A-595B-2849-60EC26FA4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420" y="2967804"/>
            <a:ext cx="2837511" cy="246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776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6A0A3-43D8-0A4D-A765-A49D5AB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Generative Adversarial Networks (GANs)</a:t>
            </a:r>
            <a:endParaRPr kumimoji="1" lang="ko-KR" altLang="en-US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EB5F256-724C-7945-92E6-BFAE07BC40FE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ko-KR" altLang="en-US" sz="18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두 신경망이 경쟁적 학습을 통해 실제와 유사한 데이터를 생성하는 대표적인 생성형 딥러닝 모델</a:t>
                </a:r>
                <a:endParaRPr kumimoji="1" lang="en-US" altLang="ko-KR" sz="1800" b="1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marL="742950" lvl="1" indent="-285750">
                  <a:lnSpc>
                    <a:spcPct val="100000"/>
                  </a:lnSpc>
                </a:pPr>
                <a:r>
                  <a:rPr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anose="05000000000000000000" pitchFamily="2" charset="2"/>
                  </a:rPr>
                  <a:t>Real data</a:t>
                </a:r>
                <a:r>
                  <a:rPr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anose="05000000000000000000" pitchFamily="2" charset="2"/>
                  </a:rPr>
                  <a:t>의 분포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anose="05000000000000000000" pitchFamily="2" charset="2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sz="160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𝑑𝑎𝑡𝑎</m:t>
                    </m:r>
                    <m:d>
                      <m:dPr>
                        <m:ctrlPr>
                          <a:rPr lang="en-US" altLang="ko-KR" sz="160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anose="05000000000000000000" pitchFamily="2" charset="2"/>
                  </a:rPr>
                  <a:t>)</a:t>
                </a:r>
                <a:r>
                  <a:rPr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anose="05000000000000000000" pitchFamily="2" charset="2"/>
                  </a:rPr>
                  <a:t>와 </a:t>
                </a:r>
                <a:r>
                  <a:rPr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anose="05000000000000000000" pitchFamily="2" charset="2"/>
                  </a:rPr>
                  <a:t>fake data</a:t>
                </a:r>
                <a:r>
                  <a:rPr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anose="05000000000000000000" pitchFamily="2" charset="2"/>
                  </a:rPr>
                  <a:t>의 분포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anose="05000000000000000000" pitchFamily="2" charset="2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sz="16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anose="05000000000000000000" pitchFamily="2" charset="2"/>
                  </a:rPr>
                  <a:t>)</a:t>
                </a:r>
                <a:r>
                  <a:rPr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anose="05000000000000000000" pitchFamily="2" charset="2"/>
                  </a:rPr>
                  <a:t>를 </a:t>
                </a:r>
                <a:r>
                  <a:rPr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anose="05000000000000000000" pitchFamily="2" charset="2"/>
                  </a:rPr>
                  <a:t>유사하게 만드는 것이 목적</a:t>
                </a:r>
                <a:endParaRPr lang="en-US" altLang="ko-KR" sz="16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Wingdings" panose="05000000000000000000" pitchFamily="2" charset="2"/>
                </a:endParaRPr>
              </a:p>
              <a:p>
                <a:pPr marL="742950" lvl="1" indent="-285750">
                  <a:lnSpc>
                    <a:spcPct val="100000"/>
                  </a:lnSpc>
                </a:pPr>
                <a:r>
                  <a:rPr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확률 분포가 정확히 일치 </a:t>
                </a:r>
                <a:r>
                  <a:rPr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</a:t>
                </a:r>
                <a:r>
                  <a:rPr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real</a:t>
                </a:r>
                <a:r>
                  <a:rPr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과 </a:t>
                </a:r>
                <a:r>
                  <a:rPr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fake</a:t>
                </a:r>
                <a:r>
                  <a:rPr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구분 불가</a:t>
                </a:r>
                <a:endParaRPr kumimoji="1" lang="en-US" altLang="ko-KR" sz="16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r>
                  <a:rPr lang="en-US" altLang="ko-KR" sz="1800" b="1" dirty="0">
                    <a:solidFill>
                      <a:srgbClr val="C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Generator (</a:t>
                </a:r>
                <a14:m>
                  <m:oMath xmlns:m="http://schemas.openxmlformats.org/officeDocument/2006/math">
                    <m:r>
                      <a:rPr lang="en-US" altLang="ko-KR" sz="1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𝑮</m:t>
                    </m:r>
                  </m:oMath>
                </a14:m>
                <a:r>
                  <a:rPr lang="en-US" altLang="ko-KR" sz="1800" b="1" dirty="0">
                    <a:solidFill>
                      <a:srgbClr val="C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r>
                  <a:rPr lang="ko-KR" altLang="en-US" sz="1800" b="1" dirty="0">
                    <a:solidFill>
                      <a:srgbClr val="C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kumimoji="1" lang="en-US" altLang="ko-KR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</a:t>
                </a:r>
                <a:r>
                  <a:rPr kumimoji="1" lang="ko-KR" altLang="en-US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랜덤 </a:t>
                </a:r>
                <a:r>
                  <a:rPr kumimoji="1" lang="en-US" altLang="ko-KR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seed</a:t>
                </a:r>
                <a:r>
                  <a:rPr kumimoji="1" lang="ko-KR" altLang="en-US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를 입력으로 받아</a:t>
                </a:r>
                <a:r>
                  <a:rPr kumimoji="1" lang="en-US" altLang="ko-KR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kumimoji="1" lang="en-US" altLang="ko-KR" sz="1800" b="1" dirty="0">
                    <a:solidFill>
                      <a:srgbClr val="C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Fake data </a:t>
                </a:r>
                <a:r>
                  <a:rPr lang="en-US" altLang="ko-KR" sz="1800" b="1" dirty="0">
                    <a:solidFill>
                      <a:srgbClr val="C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𝑮</m:t>
                    </m:r>
                    <m:r>
                      <a:rPr lang="en-US" altLang="ko-KR" sz="1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(</m:t>
                    </m:r>
                    <m:r>
                      <a:rPr lang="en-US" altLang="ko-KR" sz="1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𝒛</m:t>
                    </m:r>
                    <m:r>
                      <a:rPr lang="en-US" altLang="ko-KR" sz="1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)</m:t>
                    </m:r>
                  </m:oMath>
                </a14:m>
                <a:r>
                  <a:rPr lang="en-US" altLang="ko-KR" sz="1800" b="1" dirty="0">
                    <a:solidFill>
                      <a:srgbClr val="C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r>
                  <a:rPr kumimoji="1" lang="ko-KR" altLang="en-US" sz="1800" b="1" dirty="0">
                    <a:solidFill>
                      <a:srgbClr val="C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를 생성</a:t>
                </a:r>
                <a:endParaRPr kumimoji="1" lang="en-US" altLang="ko-KR" sz="18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r>
                  <a:rPr lang="en-US" altLang="ko-KR" sz="1800" b="1" dirty="0">
                    <a:solidFill>
                      <a:schemeClr val="accent1">
                        <a:lumMod val="7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Discriminator (</a:t>
                </a:r>
                <a14:m>
                  <m:oMath xmlns:m="http://schemas.openxmlformats.org/officeDocument/2006/math">
                    <m:r>
                      <a:rPr lang="en-US" altLang="ko-KR" sz="18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𝑫</m:t>
                    </m:r>
                  </m:oMath>
                </a14:m>
                <a:r>
                  <a:rPr lang="en-US" altLang="ko-KR" sz="1800" b="1" dirty="0">
                    <a:solidFill>
                      <a:schemeClr val="accent1">
                        <a:lumMod val="7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r>
                  <a:rPr lang="ko-KR" altLang="en-US" sz="1800" b="1" dirty="0">
                    <a:solidFill>
                      <a:schemeClr val="accent1">
                        <a:lumMod val="7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kumimoji="1" lang="en-US" altLang="ko-KR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Fake data</a:t>
                </a:r>
                <a:r>
                  <a:rPr kumimoji="1" lang="ko-KR" altLang="en-US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와 </a:t>
                </a:r>
                <a:r>
                  <a:rPr kumimoji="1" lang="en-US" altLang="ko-KR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Real data</a:t>
                </a:r>
                <a:r>
                  <a:rPr kumimoji="1" lang="ko-KR" altLang="en-US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를 입력으로 받아 어떤 데이터가 </a:t>
                </a:r>
                <a:r>
                  <a:rPr kumimoji="1" lang="en-US" altLang="ko-KR" sz="1800" b="1" dirty="0">
                    <a:solidFill>
                      <a:schemeClr val="accent1">
                        <a:lumMod val="7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Real</a:t>
                </a:r>
                <a:r>
                  <a:rPr kumimoji="1" lang="ko-KR" altLang="en-US" sz="1800" b="1" dirty="0">
                    <a:solidFill>
                      <a:schemeClr val="accent1">
                        <a:lumMod val="7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이고 </a:t>
                </a:r>
                <a:r>
                  <a:rPr kumimoji="1" lang="en-US" altLang="ko-KR" sz="1800" b="1" dirty="0">
                    <a:solidFill>
                      <a:schemeClr val="accent1">
                        <a:lumMod val="7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Fake</a:t>
                </a:r>
                <a:r>
                  <a:rPr kumimoji="1" lang="ko-KR" altLang="en-US" sz="1800" b="1" dirty="0">
                    <a:solidFill>
                      <a:schemeClr val="accent1">
                        <a:lumMod val="7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인지 구별</a:t>
                </a:r>
                <a:endParaRPr kumimoji="1" lang="en-US" altLang="ko-KR" sz="1800" b="1" dirty="0">
                  <a:solidFill>
                    <a:schemeClr val="accent1">
                      <a:lumMod val="7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r>
                  <a:rPr kumimoji="1" lang="ko-KR" altLang="en-US" sz="18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이를 결합한 전체 </a:t>
                </a:r>
                <a:r>
                  <a:rPr kumimoji="1" lang="en-US" altLang="ko-KR" sz="18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GAN </a:t>
                </a:r>
                <a:r>
                  <a:rPr kumimoji="1" lang="ko-KR" altLang="en-US" sz="18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모델 </a:t>
                </a:r>
                <a:r>
                  <a:rPr kumimoji="1" lang="en-US" altLang="ko-KR" sz="18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𝑫</m:t>
                    </m:r>
                    <m:r>
                      <a:rPr lang="en-US" altLang="ko-KR" sz="1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(</m:t>
                    </m:r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𝑮</m:t>
                    </m:r>
                    <m:d>
                      <m:dPr>
                        <m:ctrlP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</m:ctrlPr>
                      </m:dPr>
                      <m:e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m:t>𝒛</m:t>
                        </m:r>
                      </m:e>
                    </m:d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)</m:t>
                    </m:r>
                  </m:oMath>
                </a14:m>
                <a:r>
                  <a:rPr kumimoji="1" lang="ko-KR" altLang="en-US" sz="18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를 반영하여 </a:t>
                </a:r>
                <a14:m>
                  <m:oMath xmlns:m="http://schemas.openxmlformats.org/officeDocument/2006/math">
                    <m:r>
                      <a:rPr lang="en-US" altLang="ko-KR" sz="1800" b="1" i="1" dirty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𝑮</m:t>
                    </m:r>
                    <m:r>
                      <a:rPr lang="en-US" altLang="ko-KR" sz="1800" b="1" i="1" dirty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 </m:t>
                    </m:r>
                  </m:oMath>
                </a14:m>
                <a:r>
                  <a:rPr kumimoji="1" lang="ko-KR" altLang="en-US" sz="18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는 더욱 </a:t>
                </a:r>
                <a:r>
                  <a:rPr kumimoji="1" lang="en-US" altLang="ko-KR" sz="18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Real data</a:t>
                </a:r>
                <a:r>
                  <a:rPr kumimoji="1" lang="ko-KR" altLang="en-US" sz="18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와 유사한 </a:t>
                </a:r>
                <a:r>
                  <a:rPr kumimoji="1" lang="en-US" altLang="ko-KR" sz="18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Fake data </a:t>
                </a:r>
                <a:r>
                  <a:rPr kumimoji="1" lang="ko-KR" altLang="en-US" sz="18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생성</a:t>
                </a: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EB5F256-724C-7945-92E6-BFAE07BC40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335" t="-1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표 39">
            <a:extLst>
              <a:ext uri="{FF2B5EF4-FFF2-40B4-BE49-F238E27FC236}">
                <a16:creationId xmlns:a16="http://schemas.microsoft.com/office/drawing/2014/main" id="{28E6F1CA-CB25-C562-A24A-8881C5CFEA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864182"/>
              </p:ext>
            </p:extLst>
          </p:nvPr>
        </p:nvGraphicFramePr>
        <p:xfrm>
          <a:off x="6858925" y="4133746"/>
          <a:ext cx="994299" cy="100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1433">
                  <a:extLst>
                    <a:ext uri="{9D8B030D-6E8A-4147-A177-3AD203B41FA5}">
                      <a16:colId xmlns:a16="http://schemas.microsoft.com/office/drawing/2014/main" val="2445491599"/>
                    </a:ext>
                  </a:extLst>
                </a:gridCol>
                <a:gridCol w="331433">
                  <a:extLst>
                    <a:ext uri="{9D8B030D-6E8A-4147-A177-3AD203B41FA5}">
                      <a16:colId xmlns:a16="http://schemas.microsoft.com/office/drawing/2014/main" val="718235784"/>
                    </a:ext>
                  </a:extLst>
                </a:gridCol>
                <a:gridCol w="331433">
                  <a:extLst>
                    <a:ext uri="{9D8B030D-6E8A-4147-A177-3AD203B41FA5}">
                      <a16:colId xmlns:a16="http://schemas.microsoft.com/office/drawing/2014/main" val="4032186351"/>
                    </a:ext>
                  </a:extLst>
                </a:gridCol>
              </a:tblGrid>
              <a:tr h="233778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9581335"/>
                  </a:ext>
                </a:extLst>
              </a:tr>
              <a:tr h="233778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352724"/>
                  </a:ext>
                </a:extLst>
              </a:tr>
              <a:tr h="233778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673158"/>
                  </a:ext>
                </a:extLst>
              </a:tr>
            </a:tbl>
          </a:graphicData>
        </a:graphic>
      </p:graphicFrame>
      <p:graphicFrame>
        <p:nvGraphicFramePr>
          <p:cNvPr id="51" name="표 39">
            <a:extLst>
              <a:ext uri="{FF2B5EF4-FFF2-40B4-BE49-F238E27FC236}">
                <a16:creationId xmlns:a16="http://schemas.microsoft.com/office/drawing/2014/main" id="{40D77339-BCEE-18EA-2973-3B1796443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760307"/>
              </p:ext>
            </p:extLst>
          </p:nvPr>
        </p:nvGraphicFramePr>
        <p:xfrm>
          <a:off x="6858924" y="5390474"/>
          <a:ext cx="994299" cy="100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1433">
                  <a:extLst>
                    <a:ext uri="{9D8B030D-6E8A-4147-A177-3AD203B41FA5}">
                      <a16:colId xmlns:a16="http://schemas.microsoft.com/office/drawing/2014/main" val="2445491599"/>
                    </a:ext>
                  </a:extLst>
                </a:gridCol>
                <a:gridCol w="331433">
                  <a:extLst>
                    <a:ext uri="{9D8B030D-6E8A-4147-A177-3AD203B41FA5}">
                      <a16:colId xmlns:a16="http://schemas.microsoft.com/office/drawing/2014/main" val="718235784"/>
                    </a:ext>
                  </a:extLst>
                </a:gridCol>
                <a:gridCol w="331433">
                  <a:extLst>
                    <a:ext uri="{9D8B030D-6E8A-4147-A177-3AD203B41FA5}">
                      <a16:colId xmlns:a16="http://schemas.microsoft.com/office/drawing/2014/main" val="4032186351"/>
                    </a:ext>
                  </a:extLst>
                </a:gridCol>
              </a:tblGrid>
              <a:tr h="233778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9581335"/>
                  </a:ext>
                </a:extLst>
              </a:tr>
              <a:tr h="233778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352724"/>
                  </a:ext>
                </a:extLst>
              </a:tr>
              <a:tr h="233778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673158"/>
                  </a:ext>
                </a:extLst>
              </a:tr>
            </a:tbl>
          </a:graphicData>
        </a:graphic>
      </p:graphicFrame>
      <p:grpSp>
        <p:nvGrpSpPr>
          <p:cNvPr id="66" name="그룹 65">
            <a:extLst>
              <a:ext uri="{FF2B5EF4-FFF2-40B4-BE49-F238E27FC236}">
                <a16:creationId xmlns:a16="http://schemas.microsoft.com/office/drawing/2014/main" id="{D0102A4A-4BF4-1A86-E9D0-0A1EBC9EC14A}"/>
              </a:ext>
            </a:extLst>
          </p:cNvPr>
          <p:cNvGrpSpPr/>
          <p:nvPr/>
        </p:nvGrpSpPr>
        <p:grpSpPr>
          <a:xfrm>
            <a:off x="-147811" y="3804405"/>
            <a:ext cx="3472756" cy="2614436"/>
            <a:chOff x="3764636" y="1488665"/>
            <a:chExt cx="3472756" cy="2614436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B99D6E3-4A9C-3C73-3338-01C578D9E926}"/>
                </a:ext>
              </a:extLst>
            </p:cNvPr>
            <p:cNvGrpSpPr/>
            <p:nvPr/>
          </p:nvGrpSpPr>
          <p:grpSpPr>
            <a:xfrm>
              <a:off x="4494192" y="1488665"/>
              <a:ext cx="2743200" cy="2303056"/>
              <a:chOff x="7848235" y="2277472"/>
              <a:chExt cx="2743200" cy="2303056"/>
            </a:xfrm>
          </p:grpSpPr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316EEABC-D3F3-3966-8718-33F5321F4F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08" t="32252" r="8095" b="24807"/>
              <a:stretch/>
            </p:blipFill>
            <p:spPr>
              <a:xfrm>
                <a:off x="7848235" y="2277472"/>
                <a:ext cx="2743200" cy="2303056"/>
              </a:xfrm>
              <a:prstGeom prst="rect">
                <a:avLst/>
              </a:prstGeom>
              <a:noFill/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0D2417BD-BBBB-FD88-F482-A9D9B7EA3B12}"/>
                      </a:ext>
                    </a:extLst>
                  </p:cNvPr>
                  <p:cNvSpPr txBox="1"/>
                  <p:nvPr/>
                </p:nvSpPr>
                <p:spPr>
                  <a:xfrm>
                    <a:off x="8859365" y="3837762"/>
                    <a:ext cx="1138561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i="1" smtClean="0">
                              <a:solidFill>
                                <a:srgbClr val="0505CB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i="1" baseline="-25000">
                              <a:solidFill>
                                <a:srgbClr val="0505CB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i="1">
                              <a:solidFill>
                                <a:srgbClr val="0505CB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i="1">
                              <a:solidFill>
                                <a:srgbClr val="0505CB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i="1">
                              <a:solidFill>
                                <a:srgbClr val="0505CB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dirty="0">
                      <a:solidFill>
                        <a:srgbClr val="0505CB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7EB34EAA-09AE-4827-93DD-A296BA0534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59365" y="3837762"/>
                    <a:ext cx="113856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20560ED-54F6-AD45-FBF6-C0B3BAF6E536}"/>
                    </a:ext>
                  </a:extLst>
                </p:cNvPr>
                <p:cNvSpPr txBox="1"/>
                <p:nvPr/>
              </p:nvSpPr>
              <p:spPr>
                <a:xfrm>
                  <a:off x="3764636" y="1582222"/>
                  <a:ext cx="113856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20560ED-54F6-AD45-FBF6-C0B3BAF6E5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4636" y="1582222"/>
                  <a:ext cx="1138561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3B1A7A3-91AB-1A40-9391-9E6C325840DE}"/>
                </a:ext>
              </a:extLst>
            </p:cNvPr>
            <p:cNvSpPr txBox="1"/>
            <p:nvPr/>
          </p:nvSpPr>
          <p:spPr>
            <a:xfrm>
              <a:off x="5158357" y="3795324"/>
              <a:ext cx="15582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Data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의 특징 값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36B94E6-108E-23E6-7357-9120BC052EE7}"/>
                    </a:ext>
                  </a:extLst>
                </p:cNvPr>
                <p:cNvSpPr txBox="1"/>
                <p:nvPr/>
              </p:nvSpPr>
              <p:spPr>
                <a:xfrm>
                  <a:off x="5505321" y="2061895"/>
                  <a:ext cx="113856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i="1" baseline="-2500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  <m:d>
                          <m:dPr>
                            <m:ctrlPr>
                              <a:rPr lang="en-US" altLang="ko-KR" i="1" baseline="-2500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36B94E6-108E-23E6-7357-9120BC052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5321" y="2061895"/>
                  <a:ext cx="1138561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3220B0A4-542F-441E-280B-1CC1D6A163BF}"/>
              </a:ext>
            </a:extLst>
          </p:cNvPr>
          <p:cNvCxnSpPr>
            <a:cxnSpLocks/>
            <a:stCxn id="10" idx="3"/>
            <a:endCxn id="4" idx="1"/>
          </p:cNvCxnSpPr>
          <p:nvPr/>
        </p:nvCxnSpPr>
        <p:spPr>
          <a:xfrm flipV="1">
            <a:off x="6238002" y="4636666"/>
            <a:ext cx="620923" cy="30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DFE0536C-FD7D-8AE5-A562-A1D9005F7D0B}"/>
              </a:ext>
            </a:extLst>
          </p:cNvPr>
          <p:cNvSpPr txBox="1"/>
          <p:nvPr/>
        </p:nvSpPr>
        <p:spPr>
          <a:xfrm>
            <a:off x="3326596" y="4896225"/>
            <a:ext cx="12546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Gaussian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Distribution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378ED97B-4965-A108-028B-A6AB7579C241}"/>
              </a:ext>
            </a:extLst>
          </p:cNvPr>
          <p:cNvGrpSpPr/>
          <p:nvPr/>
        </p:nvGrpSpPr>
        <p:grpSpPr>
          <a:xfrm>
            <a:off x="3105777" y="3527209"/>
            <a:ext cx="8877489" cy="3220997"/>
            <a:chOff x="-733288" y="3310934"/>
            <a:chExt cx="8877489" cy="32209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F506DD6-9281-D84A-1079-FDED563F4F9F}"/>
                </a:ext>
              </a:extLst>
            </p:cNvPr>
            <p:cNvSpPr/>
            <p:nvPr/>
          </p:nvSpPr>
          <p:spPr>
            <a:xfrm>
              <a:off x="1383923" y="4072772"/>
              <a:ext cx="257452" cy="701336"/>
            </a:xfrm>
            <a:prstGeom prst="rect">
              <a:avLst/>
            </a:prstGeom>
            <a:solidFill>
              <a:srgbClr val="ECA6D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D498A87-BAA6-9359-5A43-658500663684}"/>
                </a:ext>
              </a:extLst>
            </p:cNvPr>
            <p:cNvSpPr/>
            <p:nvPr/>
          </p:nvSpPr>
          <p:spPr>
            <a:xfrm>
              <a:off x="1758265" y="3961431"/>
              <a:ext cx="257452" cy="924017"/>
            </a:xfrm>
            <a:prstGeom prst="rect">
              <a:avLst/>
            </a:prstGeom>
            <a:solidFill>
              <a:srgbClr val="ECA6D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CE81E6C-59EA-E994-4AA4-A1C3D8211865}"/>
                </a:ext>
              </a:extLst>
            </p:cNvPr>
            <p:cNvSpPr/>
            <p:nvPr/>
          </p:nvSpPr>
          <p:spPr>
            <a:xfrm>
              <a:off x="2141485" y="4072772"/>
              <a:ext cx="257452" cy="701336"/>
            </a:xfrm>
            <a:prstGeom prst="rect">
              <a:avLst/>
            </a:prstGeom>
            <a:solidFill>
              <a:srgbClr val="ECA6D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CC818250-68B0-2AC7-B87A-8D893F2B40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1375" y="4134916"/>
              <a:ext cx="116890" cy="1331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C56A1262-2F3B-648D-ACB6-287E805BB952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1641375" y="4423440"/>
              <a:ext cx="11689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B7535A23-63B7-634C-0116-71179D773C91}"/>
                </a:ext>
              </a:extLst>
            </p:cNvPr>
            <p:cNvCxnSpPr>
              <a:cxnSpLocks/>
            </p:cNvCxnSpPr>
            <p:nvPr/>
          </p:nvCxnSpPr>
          <p:spPr>
            <a:xfrm>
              <a:off x="1641375" y="4565335"/>
              <a:ext cx="125768" cy="1474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0D564AFC-CCC2-AB02-88F6-5FDDC2EB4508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2015717" y="4423440"/>
              <a:ext cx="12576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44448E27-03EC-ABA8-C412-A21741AC04BE}"/>
                </a:ext>
              </a:extLst>
            </p:cNvPr>
            <p:cNvCxnSpPr>
              <a:cxnSpLocks/>
            </p:cNvCxnSpPr>
            <p:nvPr/>
          </p:nvCxnSpPr>
          <p:spPr>
            <a:xfrm>
              <a:off x="2015717" y="4134916"/>
              <a:ext cx="116890" cy="1331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77903CB2-FE85-D716-FB64-53E6A992B8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4595" y="4565335"/>
              <a:ext cx="116890" cy="1474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FCA87B18-E138-B904-D188-5159D4BCAD20}"/>
                </a:ext>
              </a:extLst>
            </p:cNvPr>
            <p:cNvCxnSpPr>
              <a:cxnSpLocks/>
              <a:stCxn id="19" idx="3"/>
              <a:endCxn id="8" idx="1"/>
            </p:cNvCxnSpPr>
            <p:nvPr/>
          </p:nvCxnSpPr>
          <p:spPr>
            <a:xfrm flipV="1">
              <a:off x="1099774" y="4423440"/>
              <a:ext cx="284149" cy="22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DC2CC33-448B-5A58-895A-4208A940DCC9}"/>
                    </a:ext>
                  </a:extLst>
                </p:cNvPr>
                <p:cNvSpPr txBox="1"/>
                <p:nvPr/>
              </p:nvSpPr>
              <p:spPr>
                <a:xfrm>
                  <a:off x="5794190" y="3823347"/>
                  <a:ext cx="235001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Prediction</a:t>
                  </a:r>
                </a:p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m:t>𝐷</m:t>
                      </m:r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m:t>(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m:t>𝐺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m:t>𝑧</m:t>
                          </m:r>
                        </m:e>
                      </m:d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m:t>)</m:t>
                      </m:r>
                    </m:oMath>
                  </a14:m>
                  <a:r>
                    <a:rPr lang="en-US" altLang="ko-KR" dirty="0">
                      <a:solidFill>
                        <a:schemeClr val="tx1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</a:t>
                  </a:r>
                  <a:endParaRPr lang="ko-KR" altLang="en-US" dirty="0">
                    <a:solidFill>
                      <a:schemeClr val="tx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DC2CC33-448B-5A58-895A-4208A940DC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4190" y="3823347"/>
                  <a:ext cx="2350011" cy="646331"/>
                </a:xfrm>
                <a:prstGeom prst="rect">
                  <a:avLst/>
                </a:prstGeom>
                <a:blipFill>
                  <a:blip r:embed="rId8"/>
                  <a:stretch>
                    <a:fillRect t="-5769" b="-1153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14565CB-8621-AA68-FB16-8A62F2D53C83}"/>
                    </a:ext>
                  </a:extLst>
                </p:cNvPr>
                <p:cNvSpPr txBox="1"/>
                <p:nvPr/>
              </p:nvSpPr>
              <p:spPr>
                <a:xfrm>
                  <a:off x="1038523" y="3586610"/>
                  <a:ext cx="17233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solidFill>
                        <a:srgbClr val="C0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Generator (</a:t>
                  </a:r>
                  <a14:m>
                    <m:oMath xmlns:m="http://schemas.openxmlformats.org/officeDocument/2006/math">
                      <m:r>
                        <a:rPr lang="en-US" altLang="ko-KR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m:t>𝐺</m:t>
                      </m:r>
                    </m:oMath>
                  </a14:m>
                  <a:r>
                    <a:rPr lang="en-US" altLang="ko-KR" dirty="0">
                      <a:solidFill>
                        <a:srgbClr val="C0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</a:t>
                  </a:r>
                  <a:endParaRPr lang="ko-KR" altLang="en-US" dirty="0">
                    <a:solidFill>
                      <a:srgbClr val="C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14565CB-8621-AA68-FB16-8A62F2D53C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523" y="3586610"/>
                  <a:ext cx="1723330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6667" b="-2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0CEEE954-503B-7A1E-839E-D1E9E8397A61}"/>
                </a:ext>
              </a:extLst>
            </p:cNvPr>
            <p:cNvGrpSpPr/>
            <p:nvPr/>
          </p:nvGrpSpPr>
          <p:grpSpPr>
            <a:xfrm>
              <a:off x="4127826" y="3586610"/>
              <a:ext cx="2147468" cy="1293349"/>
              <a:chOff x="3923050" y="3746025"/>
              <a:chExt cx="2147468" cy="1293349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00BCEFE-5137-B37C-CCBA-55E7D0215BCF}"/>
                  </a:ext>
                </a:extLst>
              </p:cNvPr>
              <p:cNvSpPr/>
              <p:nvPr/>
            </p:nvSpPr>
            <p:spPr>
              <a:xfrm>
                <a:off x="4464442" y="4226698"/>
                <a:ext cx="257452" cy="70133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bg1">
                      <a:lumMod val="7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87D1F4D7-FCDC-41F6-CCE4-6832707541E8}"/>
                  </a:ext>
                </a:extLst>
              </p:cNvPr>
              <p:cNvSpPr/>
              <p:nvPr/>
            </p:nvSpPr>
            <p:spPr>
              <a:xfrm>
                <a:off x="4838784" y="4115357"/>
                <a:ext cx="257452" cy="92401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bg1">
                      <a:lumMod val="7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1A5B163D-9FEC-A7A1-60CB-FC414614C30B}"/>
                  </a:ext>
                </a:extLst>
              </p:cNvPr>
              <p:cNvSpPr/>
              <p:nvPr/>
            </p:nvSpPr>
            <p:spPr>
              <a:xfrm>
                <a:off x="5222004" y="4226698"/>
                <a:ext cx="257452" cy="70133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bg1">
                      <a:lumMod val="7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3BDF6857-F881-F23D-CBAE-6F3D0881DB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1894" y="4288842"/>
                <a:ext cx="116890" cy="13316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052E8225-8C3A-95F8-36A0-F72AB90F8C4E}"/>
                  </a:ext>
                </a:extLst>
              </p:cNvPr>
              <p:cNvCxnSpPr>
                <a:cxnSpLocks/>
                <a:stCxn id="22" idx="3"/>
                <a:endCxn id="23" idx="1"/>
              </p:cNvCxnSpPr>
              <p:nvPr/>
            </p:nvCxnSpPr>
            <p:spPr>
              <a:xfrm>
                <a:off x="4721894" y="4577366"/>
                <a:ext cx="11689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>
                <a:extLst>
                  <a:ext uri="{FF2B5EF4-FFF2-40B4-BE49-F238E27FC236}">
                    <a16:creationId xmlns:a16="http://schemas.microsoft.com/office/drawing/2014/main" id="{BDEF269C-A758-E5C7-563B-2EAA99498D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1894" y="4719261"/>
                <a:ext cx="125768" cy="14744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F02AF357-C2CD-F726-CE52-507DBC5FAEFA}"/>
                  </a:ext>
                </a:extLst>
              </p:cNvPr>
              <p:cNvCxnSpPr>
                <a:cxnSpLocks/>
                <a:stCxn id="23" idx="3"/>
                <a:endCxn id="24" idx="1"/>
              </p:cNvCxnSpPr>
              <p:nvPr/>
            </p:nvCxnSpPr>
            <p:spPr>
              <a:xfrm>
                <a:off x="5096236" y="4577366"/>
                <a:ext cx="12576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B8B8E742-3F6C-78A9-CB38-FCD13A936C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6236" y="4288842"/>
                <a:ext cx="116890" cy="13316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F22C176A-3262-4991-C43C-EA35BF79CC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05114" y="4719261"/>
                <a:ext cx="116890" cy="14744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F79821DE-147E-BE71-856C-21FA94449E17}"/>
                  </a:ext>
                </a:extLst>
              </p:cNvPr>
              <p:cNvCxnSpPr>
                <a:cxnSpLocks/>
                <a:stCxn id="24" idx="3"/>
              </p:cNvCxnSpPr>
              <p:nvPr/>
            </p:nvCxnSpPr>
            <p:spPr>
              <a:xfrm>
                <a:off x="5479456" y="4577366"/>
                <a:ext cx="591062" cy="164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7B3F7EF6-F990-BC1B-9E56-FF3B44981F13}"/>
                      </a:ext>
                    </a:extLst>
                  </p:cNvPr>
                  <p:cNvSpPr txBox="1"/>
                  <p:nvPr/>
                </p:nvSpPr>
                <p:spPr>
                  <a:xfrm>
                    <a:off x="3923050" y="3746025"/>
                    <a:ext cx="206541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Discriminator (</a:t>
                    </a:r>
                    <a14:m>
                      <m:oMath xmlns:m="http://schemas.openxmlformats.org/officeDocument/2006/math">
                        <m:r>
                          <a:rPr lang="en-US" altLang="ko-KR" b="0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m:t>𝐷</m:t>
                        </m:r>
                      </m:oMath>
                    </a14:m>
                    <a:r>
                      <a:rPr lang="en-US" altLang="ko-KR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)</a:t>
                    </a:r>
                    <a:endParaRPr lang="ko-KR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7B3F7EF6-F990-BC1B-9E56-FF3B44981F1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3050" y="3746025"/>
                    <a:ext cx="2065417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t="-6667" b="-2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A118AAF-DED7-8D1F-7F59-16B6C6FE3775}"/>
                </a:ext>
              </a:extLst>
            </p:cNvPr>
            <p:cNvSpPr txBox="1"/>
            <p:nvPr/>
          </p:nvSpPr>
          <p:spPr>
            <a:xfrm>
              <a:off x="6348268" y="4417950"/>
              <a:ext cx="12546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Real/Fake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D6CBE04-57B5-0314-D185-6C5B0B856EDB}"/>
                </a:ext>
              </a:extLst>
            </p:cNvPr>
            <p:cNvSpPr txBox="1"/>
            <p:nvPr/>
          </p:nvSpPr>
          <p:spPr>
            <a:xfrm>
              <a:off x="2854045" y="6193377"/>
              <a:ext cx="12309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Real data</a:t>
              </a:r>
              <a:endParaRPr lang="ko-KR" altLang="en-US" sz="16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85B8C802-05FF-57E0-C0DD-5B1E16064B07}"/>
                    </a:ext>
                  </a:extLst>
                </p:cNvPr>
                <p:cNvSpPr txBox="1"/>
                <p:nvPr/>
              </p:nvSpPr>
              <p:spPr>
                <a:xfrm>
                  <a:off x="2728221" y="3310934"/>
                  <a:ext cx="153396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tx1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Fake data (</a:t>
                  </a:r>
                  <a14:m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m:t>𝐺</m:t>
                      </m:r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m:t>(</m:t>
                      </m:r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m:t>𝑧</m:t>
                      </m:r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m:t>)</m:t>
                      </m:r>
                    </m:oMath>
                  </a14:m>
                  <a:r>
                    <a:rPr lang="en-US" altLang="ko-KR" sz="1600" dirty="0">
                      <a:solidFill>
                        <a:schemeClr val="tx1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</a:t>
                  </a:r>
                  <a:endParaRPr lang="ko-KR" altLang="en-US" sz="1600" dirty="0">
                    <a:solidFill>
                      <a:schemeClr val="tx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85B8C802-05FF-57E0-C0DD-5B1E16064B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8221" y="3310934"/>
                  <a:ext cx="1533965" cy="584775"/>
                </a:xfrm>
                <a:prstGeom prst="rect">
                  <a:avLst/>
                </a:prstGeom>
                <a:blipFill>
                  <a:blip r:embed="rId11"/>
                  <a:stretch>
                    <a:fillRect t="-2128" b="-1489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꺾인 연결선[E] 54">
              <a:extLst>
                <a:ext uri="{FF2B5EF4-FFF2-40B4-BE49-F238E27FC236}">
                  <a16:creationId xmlns:a16="http://schemas.microsoft.com/office/drawing/2014/main" id="{B569FFCE-A501-D772-19E9-3ABC8F738508}"/>
                </a:ext>
              </a:extLst>
            </p:cNvPr>
            <p:cNvCxnSpPr>
              <a:cxnSpLocks/>
              <a:stCxn id="51" idx="3"/>
              <a:endCxn id="22" idx="1"/>
            </p:cNvCxnSpPr>
            <p:nvPr/>
          </p:nvCxnSpPr>
          <p:spPr>
            <a:xfrm flipV="1">
              <a:off x="4023123" y="4417951"/>
              <a:ext cx="646095" cy="125916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E2837C1-46FE-1811-D14F-82B29960207F}"/>
                </a:ext>
              </a:extLst>
            </p:cNvPr>
            <p:cNvSpPr txBox="1"/>
            <p:nvPr/>
          </p:nvSpPr>
          <p:spPr>
            <a:xfrm>
              <a:off x="1241848" y="4895394"/>
              <a:ext cx="12546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Neural Network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C9C8AF9-5164-02BB-BBEE-EDB9399EFA33}"/>
                </a:ext>
              </a:extLst>
            </p:cNvPr>
            <p:cNvSpPr txBox="1"/>
            <p:nvPr/>
          </p:nvSpPr>
          <p:spPr>
            <a:xfrm>
              <a:off x="4547626" y="4900214"/>
              <a:ext cx="12546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Neural Network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5A99953-FAE2-565C-6327-151FA6C576B6}"/>
                    </a:ext>
                  </a:extLst>
                </p:cNvPr>
                <p:cNvSpPr txBox="1"/>
                <p:nvPr/>
              </p:nvSpPr>
              <p:spPr>
                <a:xfrm>
                  <a:off x="-733288" y="4256391"/>
                  <a:ext cx="1833062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Random s</a:t>
                  </a:r>
                  <a:r>
                    <a:rPr lang="en-US" altLang="ko-KR" sz="1600" dirty="0">
                      <a:solidFill>
                        <a:schemeClr val="tx1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eed </a:t>
                  </a:r>
                  <a:r>
                    <a:rPr lang="en-US" altLang="ko-KR" sz="16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m:t>𝑧</m:t>
                      </m:r>
                    </m:oMath>
                  </a14:m>
                  <a:r>
                    <a:rPr lang="en-US" altLang="ko-KR" sz="16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</a:t>
                  </a:r>
                  <a:endParaRPr lang="en-US" altLang="ko-KR" sz="1600" dirty="0">
                    <a:solidFill>
                      <a:schemeClr val="tx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5A99953-FAE2-565C-6327-151FA6C576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33288" y="4256391"/>
                  <a:ext cx="1833062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7407" b="-222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8CAD620-B8F4-6702-AB3D-F5937657BC5E}"/>
              </a:ext>
            </a:extLst>
          </p:cNvPr>
          <p:cNvCxnSpPr>
            <a:cxnSpLocks/>
            <a:stCxn id="4" idx="3"/>
            <a:endCxn id="22" idx="1"/>
          </p:cNvCxnSpPr>
          <p:nvPr/>
        </p:nvCxnSpPr>
        <p:spPr>
          <a:xfrm flipV="1">
            <a:off x="7853224" y="4634226"/>
            <a:ext cx="655059" cy="24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601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6A0A3-43D8-0A4D-A765-A49D5AB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Generative Adversarial Networks (GANs)</a:t>
            </a:r>
            <a:endParaRPr kumimoji="1" lang="ko-KR" altLang="en-US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EB5F256-724C-7945-92E6-BFAE07BC40FE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ko-KR" sz="18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Objective function </a:t>
                </a:r>
                <a:r>
                  <a:rPr kumimoji="1" lang="en-US" altLang="ko-KR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ko-KR" sz="1800" b="0" i="1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𝑚𝑖𝑛</m:t>
                    </m:r>
                    <m:r>
                      <a:rPr kumimoji="1" lang="en-US" altLang="ko-KR" sz="1800" b="0" i="1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 </m:t>
                    </m:r>
                    <m:r>
                      <a:rPr kumimoji="1" lang="en-US" altLang="ko-KR" sz="1800" b="0" i="1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𝑚𝑎𝑥</m:t>
                    </m:r>
                  </m:oMath>
                </a14:m>
                <a:r>
                  <a:rPr kumimoji="1" lang="en-US" altLang="ko-KR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function)</a:t>
                </a:r>
                <a:endParaRPr kumimoji="1" lang="ko-KR" altLang="en-US" sz="1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EB5F256-724C-7945-92E6-BFAE07BC40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335" t="-1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그룹 14">
            <a:extLst>
              <a:ext uri="{FF2B5EF4-FFF2-40B4-BE49-F238E27FC236}">
                <a16:creationId xmlns:a16="http://schemas.microsoft.com/office/drawing/2014/main" id="{AFDC769B-16C3-0F55-33CD-A5A5C2DB6041}"/>
              </a:ext>
            </a:extLst>
          </p:cNvPr>
          <p:cNvGrpSpPr/>
          <p:nvPr/>
        </p:nvGrpSpPr>
        <p:grpSpPr>
          <a:xfrm>
            <a:off x="1037472" y="1675594"/>
            <a:ext cx="7208768" cy="546822"/>
            <a:chOff x="1037472" y="1796482"/>
            <a:chExt cx="7208768" cy="5468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41242A7-5BEF-41D4-5341-F7B9141710CF}"/>
                    </a:ext>
                  </a:extLst>
                </p:cNvPr>
                <p:cNvSpPr txBox="1"/>
                <p:nvPr/>
              </p:nvSpPr>
              <p:spPr>
                <a:xfrm>
                  <a:off x="1037472" y="1796482"/>
                  <a:ext cx="7208768" cy="3234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kumimoji="1" lang="en-US" altLang="ko-KR" b="1" i="0" smtClean="0">
                                <a:latin typeface="Cambria Math" panose="02040503050406030204" pitchFamily="18" charset="0"/>
                              </a:rPr>
                              <m:t>𝐦𝐢𝐧</m:t>
                            </m:r>
                          </m:fName>
                          <m:e>
                            <m:func>
                              <m:funcPr>
                                <m:ctrlP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kumimoji="1" lang="en-US" altLang="ko-KR" b="1" i="0" smtClean="0">
                                    <a:latin typeface="Cambria Math" panose="02040503050406030204" pitchFamily="18" charset="0"/>
                                  </a:rPr>
                                  <m:t>𝐦𝐚𝐱</m:t>
                                </m:r>
                              </m:fName>
                              <m:e>
                                <m:r>
                                  <a:rPr kumimoji="1" lang="en-US" altLang="ko-KR" b="1" i="1" smtClean="0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d>
                                  <m:dPr>
                                    <m:ctrlPr>
                                      <a:rPr kumimoji="1"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kumimoji="1"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𝑮</m:t>
                                    </m:r>
                                  </m:e>
                                </m:d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l-GR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𝔼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~</m:t>
                                    </m:r>
                                    <m:sSub>
                                      <m:sSubPr>
                                        <m:ctrlPr>
                                          <a:rPr kumimoji="1"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𝑑𝑎𝑡𝑎</m:t>
                                        </m:r>
                                      </m:sub>
                                    </m:sSub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b="1">
                                        <a:latin typeface="Cambria Math" panose="02040503050406030204" pitchFamily="18" charset="0"/>
                                      </a:rPr>
                                      <m:t>𝐥𝐨𝐠</m:t>
                                    </m:r>
                                    <m:r>
                                      <a:rPr kumimoji="1" lang="en-US" altLang="ko-KR" b="1" i="1">
                                        <a:latin typeface="Cambria Math" panose="02040503050406030204" pitchFamily="18" charset="0"/>
                                      </a:rPr>
                                      <m:t>⁡</m:t>
                                    </m:r>
                                    <m:r>
                                      <a:rPr kumimoji="1" lang="en-US" altLang="ko-KR" b="1" i="1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kumimoji="1"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kumimoji="1"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kumimoji="1"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l-GR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𝔼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~</m:t>
                                    </m:r>
                                    <m:sSub>
                                      <m:sSubPr>
                                        <m:ctrlP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b="1" i="0" smtClean="0">
                                        <a:latin typeface="Cambria Math" panose="02040503050406030204" pitchFamily="18" charset="0"/>
                                      </a:rPr>
                                      <m:t>𝐥𝐨𝐠</m:t>
                                    </m:r>
                                    <m:r>
                                      <a:rPr kumimoji="1"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⁡(</m:t>
                                    </m:r>
                                    <m:r>
                                      <a:rPr kumimoji="1"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kumimoji="1"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kumimoji="1"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d>
                                      <m:dPr>
                                        <m:ctrlPr>
                                          <a:rPr kumimoji="1" lang="en-US" altLang="ko-KR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ko-KR" b="1" i="1" smtClean="0">
                                            <a:latin typeface="Cambria Math" panose="02040503050406030204" pitchFamily="18" charset="0"/>
                                          </a:rPr>
                                          <m:t>𝑮</m:t>
                                        </m:r>
                                        <m:d>
                                          <m:dPr>
                                            <m:ctrlPr>
                                              <a:rPr kumimoji="1" lang="en-US" altLang="ko-KR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1" lang="en-US" altLang="ko-KR" b="1" i="1" smtClean="0">
                                                <a:latin typeface="Cambria Math" panose="02040503050406030204" pitchFamily="18" charset="0"/>
                                              </a:rPr>
                                              <m:t>𝒛</m:t>
                                            </m:r>
                                          </m:e>
                                        </m:d>
                                      </m:e>
                                    </m:d>
                                    <m:r>
                                      <a:rPr kumimoji="1"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41242A7-5BEF-41D4-5341-F7B9141710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7472" y="1796482"/>
                  <a:ext cx="7208768" cy="323422"/>
                </a:xfrm>
                <a:prstGeom prst="rect">
                  <a:avLst/>
                </a:prstGeom>
                <a:blipFill>
                  <a:blip r:embed="rId4"/>
                  <a:stretch>
                    <a:fillRect l="-176" b="-2692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4AA53C4-1874-58E9-B74F-295C8711FB5D}"/>
                    </a:ext>
                  </a:extLst>
                </p:cNvPr>
                <p:cNvSpPr txBox="1"/>
                <p:nvPr/>
              </p:nvSpPr>
              <p:spPr>
                <a:xfrm>
                  <a:off x="1203056" y="2028715"/>
                  <a:ext cx="30255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400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4AA53C4-1874-58E9-B74F-295C8711FB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3056" y="2028715"/>
                  <a:ext cx="302550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BE0E6E9-901A-EA85-9D40-10EB7F4E8253}"/>
                    </a:ext>
                  </a:extLst>
                </p:cNvPr>
                <p:cNvSpPr txBox="1"/>
                <p:nvPr/>
              </p:nvSpPr>
              <p:spPr>
                <a:xfrm>
                  <a:off x="1647812" y="2035527"/>
                  <a:ext cx="30255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4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BE0E6E9-901A-EA85-9D40-10EB7F4E82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7812" y="2035527"/>
                  <a:ext cx="302550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51882F8-836E-9DD6-7192-3D9A7AC5899A}"/>
              </a:ext>
            </a:extLst>
          </p:cNvPr>
          <p:cNvGrpSpPr/>
          <p:nvPr/>
        </p:nvGrpSpPr>
        <p:grpSpPr>
          <a:xfrm>
            <a:off x="715802" y="4724706"/>
            <a:ext cx="7548663" cy="1529268"/>
            <a:chOff x="715802" y="4253625"/>
            <a:chExt cx="7548663" cy="1529268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DC8740B4-DFA1-3D4D-4776-17FF284EE641}"/>
                </a:ext>
              </a:extLst>
            </p:cNvPr>
            <p:cNvGrpSpPr/>
            <p:nvPr/>
          </p:nvGrpSpPr>
          <p:grpSpPr>
            <a:xfrm>
              <a:off x="1055697" y="4781483"/>
              <a:ext cx="7208768" cy="538784"/>
              <a:chOff x="1055697" y="4628568"/>
              <a:chExt cx="7208768" cy="53878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B3881A57-EC19-6147-5984-E8D60AE57DFF}"/>
                      </a:ext>
                    </a:extLst>
                  </p:cNvPr>
                  <p:cNvSpPr txBox="1"/>
                  <p:nvPr/>
                </p:nvSpPr>
                <p:spPr>
                  <a:xfrm>
                    <a:off x="1055697" y="4628568"/>
                    <a:ext cx="7208768" cy="3234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kumimoji="1" lang="en-US" altLang="ko-KR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𝐦𝐢𝐧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kumimoji="1" lang="en-US" altLang="ko-KR" b="1" i="0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𝐦𝐚𝐱</m:t>
                                  </m:r>
                                </m:fName>
                                <m:e>
                                  <m: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  <m:d>
                                    <m:dPr>
                                      <m:ctrlPr>
                                        <a:rPr kumimoji="1" lang="en-US" altLang="ko-KR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R" b="1" i="1" smtClean="0"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  <m:r>
                                        <a:rPr kumimoji="1" lang="en-US" altLang="ko-KR" b="1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ko-KR" b="1" i="1" smtClean="0">
                                          <a:latin typeface="Cambria Math" panose="02040503050406030204" pitchFamily="18" charset="0"/>
                                        </a:rPr>
                                        <m:t>𝑮</m:t>
                                      </m:r>
                                    </m:e>
                                  </m:d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kumimoji="1" lang="en-US" altLang="ko-KR" i="1" strike="sngStrike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l-GR" altLang="ko-KR" i="1" strike="sngStrike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𝔼</m:t>
                                      </m:r>
                                    </m:e>
                                    <m:sub>
                                      <m:r>
                                        <a:rPr kumimoji="1" lang="en-US" altLang="ko-KR" b="0" i="1" strike="sngStrike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kumimoji="1" lang="en-US" altLang="ko-KR" i="1" strike="sngStrike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i="1" strike="sngStrike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i="1" strike="sngStrike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0" i="1" strike="sngStrike" smtClean="0">
                                              <a:solidFill>
                                                <a:schemeClr val="bg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i="1" strike="sngStrike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kumimoji="1" lang="en-US" altLang="ko-KR" b="0" i="1" strike="sngStrike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kumimoji="1" lang="en-US" altLang="ko-KR" i="1" strike="sngStrike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kumimoji="1" lang="en-US" altLang="ko-KR" i="1" strike="sngStrike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R" b="1" strike="sngStrike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𝐥𝐨𝐠</m:t>
                                      </m:r>
                                      <m:r>
                                        <a:rPr kumimoji="1" lang="en-US" altLang="ko-KR" b="1" i="1" strike="sngStrike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⁡</m:t>
                                      </m:r>
                                      <m:r>
                                        <a:rPr kumimoji="1" lang="en-US" altLang="ko-KR" b="1" i="1" strike="sngStrike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  <m:r>
                                        <a:rPr kumimoji="1" lang="en-US" altLang="ko-KR" b="1" i="1" strike="sngStrike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kumimoji="1" lang="en-US" altLang="ko-KR" b="1" i="1" strike="sngStrike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kumimoji="1" lang="en-US" altLang="ko-KR" b="1" i="1" strike="sngStrike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l-GR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𝔼</m:t>
                                      </m:r>
                                    </m:e>
                                    <m:sub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R" b="1" i="0" smtClean="0">
                                          <a:latin typeface="Cambria Math" panose="02040503050406030204" pitchFamily="18" charset="0"/>
                                        </a:rPr>
                                        <m:t>𝐥𝐨𝐠</m:t>
                                      </m:r>
                                      <m:r>
                                        <a:rPr kumimoji="1" lang="en-US" altLang="ko-KR" b="1" i="1" smtClean="0">
                                          <a:latin typeface="Cambria Math" panose="02040503050406030204" pitchFamily="18" charset="0"/>
                                        </a:rPr>
                                        <m:t>⁡(</m:t>
                                      </m:r>
                                      <m:r>
                                        <a:rPr kumimoji="1" lang="en-US" altLang="ko-KR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kumimoji="1" lang="en-US" altLang="ko-KR" b="1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ko-KR" b="1" i="1" smtClean="0"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ko-KR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ko-KR" b="1" i="1" smtClean="0">
                                              <a:latin typeface="Cambria Math" panose="02040503050406030204" pitchFamily="18" charset="0"/>
                                            </a:rPr>
                                            <m:t>𝑮</m:t>
                                          </m:r>
                                          <m:d>
                                            <m:dPr>
                                              <m:ctrlPr>
                                                <a:rPr kumimoji="1" lang="en-US" altLang="ko-KR" b="1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1" lang="en-US" altLang="ko-KR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kumimoji="1" lang="en-US" altLang="ko-KR" b="1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oMath>
                      </m:oMathPara>
                    </a14:m>
                    <a:endParaRPr kumimoji="1" lang="ko-KR" altLang="en-US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B3881A57-EC19-6147-5984-E8D60AE57D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5697" y="4628568"/>
                    <a:ext cx="7208768" cy="32342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76" b="-2222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A70860DE-D554-8A57-97FE-A98C1ECB9F0E}"/>
                      </a:ext>
                    </a:extLst>
                  </p:cNvPr>
                  <p:cNvSpPr txBox="1"/>
                  <p:nvPr/>
                </p:nvSpPr>
                <p:spPr>
                  <a:xfrm>
                    <a:off x="1221281" y="4852763"/>
                    <a:ext cx="302550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1400" b="1" i="1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A70860DE-D554-8A57-97FE-A98C1ECB9F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21281" y="4852763"/>
                    <a:ext cx="302550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93B987FB-D563-AA26-2CB8-AF6ED3D836F2}"/>
                      </a:ext>
                    </a:extLst>
                  </p:cNvPr>
                  <p:cNvSpPr txBox="1"/>
                  <p:nvPr/>
                </p:nvSpPr>
                <p:spPr>
                  <a:xfrm>
                    <a:off x="1666037" y="4859575"/>
                    <a:ext cx="302550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14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93B987FB-D563-AA26-2CB8-AF6ED3D836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66037" y="4859575"/>
                    <a:ext cx="302550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0354BC0-0031-07E1-7E08-BE8899FFB5DF}"/>
                    </a:ext>
                  </a:extLst>
                </p:cNvPr>
                <p:cNvSpPr txBox="1"/>
                <p:nvPr/>
              </p:nvSpPr>
              <p:spPr>
                <a:xfrm>
                  <a:off x="715802" y="4253625"/>
                  <a:ext cx="292918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 algn="ctr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kumimoji="1" lang="en-US" altLang="ko-KR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m:t>𝑮</m:t>
                      </m:r>
                    </m:oMath>
                  </a14:m>
                  <a:r>
                    <a:rPr kumimoji="1" lang="ko-KR" altLang="en-US" sz="1600" dirty="0">
                      <a:solidFill>
                        <a:srgbClr val="C0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는</a:t>
                  </a:r>
                  <a:r>
                    <a:rPr kumimoji="1" lang="en-US" altLang="ko-KR" sz="1600" b="1" dirty="0">
                      <a:solidFill>
                        <a:srgbClr val="C0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n-US" altLang="ko-KR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kumimoji="1" lang="en-US" altLang="ko-KR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  <m:r>
                            <a:rPr kumimoji="1" lang="en-US" altLang="ko-KR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</m:d>
                    </m:oMath>
                  </a14:m>
                  <a:r>
                    <a:rPr kumimoji="1" lang="ko-KR" altLang="en-US" sz="1600" dirty="0">
                      <a:solidFill>
                        <a:srgbClr val="C0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를 </a:t>
                  </a:r>
                  <a:r>
                    <a:rPr kumimoji="1" lang="ko-KR" altLang="en-US" sz="1600" b="1" dirty="0">
                      <a:solidFill>
                        <a:srgbClr val="C0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최소화</a:t>
                  </a:r>
                  <a:r>
                    <a:rPr kumimoji="1" lang="ko-KR" altLang="en-US" sz="1600" dirty="0">
                      <a:solidFill>
                        <a:srgbClr val="C0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해야 함 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0354BC0-0031-07E1-7E08-BE8899FFB5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802" y="4253625"/>
                  <a:ext cx="2929180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7407" b="-222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6E40717-74E8-74DB-2811-B545E5E87E2D}"/>
                    </a:ext>
                  </a:extLst>
                </p:cNvPr>
                <p:cNvSpPr txBox="1"/>
                <p:nvPr/>
              </p:nvSpPr>
              <p:spPr>
                <a:xfrm>
                  <a:off x="2713831" y="5173581"/>
                  <a:ext cx="2929180" cy="343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m:t>𝐺</m:t>
                      </m:r>
                    </m:oMath>
                  </a14:m>
                  <a:r>
                    <a:rPr kumimoji="1" lang="ko-KR" altLang="en-US" sz="16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는 이 부분과 독립 </a:t>
                  </a:r>
                  <a:r>
                    <a:rPr kumimoji="1" lang="en-US" altLang="ko-KR" sz="16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</a:t>
                  </a:r>
                  <a:r>
                    <a:rPr kumimoji="1" lang="ko-KR" altLang="en-US" sz="16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관련 </a:t>
                  </a:r>
                  <a:r>
                    <a:rPr kumimoji="1" lang="en-US" altLang="ko-KR" sz="16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X)</a:t>
                  </a:r>
                  <a:endParaRPr kumimoji="1"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6E40717-74E8-74DB-2811-B545E5E87E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3831" y="5173581"/>
                  <a:ext cx="2929180" cy="343235"/>
                </a:xfrm>
                <a:prstGeom prst="rect">
                  <a:avLst/>
                </a:prstGeom>
                <a:blipFill>
                  <a:blip r:embed="rId11"/>
                  <a:stretch>
                    <a:fillRect t="-3571" b="-178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648D066-E8FB-7490-109B-471828B0CB88}"/>
                    </a:ext>
                  </a:extLst>
                </p:cNvPr>
                <p:cNvSpPr txBox="1"/>
                <p:nvPr/>
              </p:nvSpPr>
              <p:spPr>
                <a:xfrm>
                  <a:off x="6230431" y="5166378"/>
                  <a:ext cx="2015809" cy="616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kumimoji="1" lang="en-US" altLang="ko-KR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  <m:d>
                        <m:dPr>
                          <m:ctrlPr>
                            <a:rPr kumimoji="1" lang="en-US" altLang="ko-KR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kumimoji="1" lang="en-US" altLang="ko-KR" sz="1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sz="1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</m:e>
                      </m:d>
                      <m:r>
                        <a:rPr kumimoji="1" lang="en-US" altLang="ko-KR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a14:m>
                  <a:r>
                    <a:rPr kumimoji="1" lang="en-US" altLang="ko-KR" sz="1600" dirty="0">
                      <a:solidFill>
                        <a:srgbClr val="C0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kumimoji="1" lang="ko-KR" altLang="en-US" sz="1600" dirty="0">
                      <a:solidFill>
                        <a:srgbClr val="C0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일 때</a:t>
                  </a:r>
                  <a:endParaRPr kumimoji="1" lang="en-US" altLang="ko-KR" sz="1600" dirty="0">
                    <a:solidFill>
                      <a:srgbClr val="C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14:m>
                    <m:oMath xmlns:m="http://schemas.openxmlformats.org/officeDocument/2006/math">
                      <m:r>
                        <a:rPr kumimoji="1" lang="en-US" altLang="ko-KR" sz="16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kumimoji="1" lang="en-US" altLang="ko-KR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  <m:r>
                            <a:rPr kumimoji="1" lang="en-US" altLang="ko-KR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</m:d>
                    </m:oMath>
                  </a14:m>
                  <a:r>
                    <a:rPr kumimoji="1" lang="ko-KR" altLang="en-US" sz="1600" dirty="0">
                      <a:solidFill>
                        <a:srgbClr val="C0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최소</a:t>
                  </a: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648D066-E8FB-7490-109B-471828B0CB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0431" y="5166378"/>
                  <a:ext cx="2015809" cy="616515"/>
                </a:xfrm>
                <a:prstGeom prst="rect">
                  <a:avLst/>
                </a:prstGeom>
                <a:blipFill>
                  <a:blip r:embed="rId12"/>
                  <a:stretch>
                    <a:fillRect b="-1224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96DEEDD-F11B-5591-506A-97E8DB52BEA9}"/>
              </a:ext>
            </a:extLst>
          </p:cNvPr>
          <p:cNvGrpSpPr/>
          <p:nvPr/>
        </p:nvGrpSpPr>
        <p:grpSpPr>
          <a:xfrm>
            <a:off x="715802" y="2761695"/>
            <a:ext cx="8012207" cy="1544620"/>
            <a:chOff x="715802" y="2483787"/>
            <a:chExt cx="8012207" cy="15446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43D8378-8805-3DF7-D0A1-BF1B5410D53F}"/>
                    </a:ext>
                  </a:extLst>
                </p:cNvPr>
                <p:cNvSpPr txBox="1"/>
                <p:nvPr/>
              </p:nvSpPr>
              <p:spPr>
                <a:xfrm>
                  <a:off x="715802" y="2483787"/>
                  <a:ext cx="292918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 algn="ctr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kumimoji="1" lang="en-US" altLang="ko-KR" sz="16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</m:oMath>
                  </a14:m>
                  <a:r>
                    <a:rPr kumimoji="1" lang="ko-KR" altLang="en-US" sz="1600" dirty="0">
                      <a:solidFill>
                        <a:schemeClr val="accent1">
                          <a:lumMod val="7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는</a:t>
                  </a:r>
                  <a:r>
                    <a:rPr kumimoji="1" lang="en-US" altLang="ko-KR" sz="1600" b="1" dirty="0">
                      <a:solidFill>
                        <a:schemeClr val="accent1">
                          <a:lumMod val="7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n-US" altLang="ko-KR" sz="16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kumimoji="1" lang="en-US" altLang="ko-KR" sz="16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16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  <m:r>
                            <a:rPr kumimoji="1" lang="en-US" altLang="ko-KR" sz="16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sz="16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</m:d>
                    </m:oMath>
                  </a14:m>
                  <a:r>
                    <a:rPr kumimoji="1" lang="ko-KR" altLang="en-US" sz="1600" dirty="0">
                      <a:solidFill>
                        <a:schemeClr val="accent1">
                          <a:lumMod val="7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를 </a:t>
                  </a:r>
                  <a:r>
                    <a:rPr kumimoji="1" lang="ko-KR" altLang="en-US" sz="1600" b="1" dirty="0">
                      <a:solidFill>
                        <a:schemeClr val="accent1">
                          <a:lumMod val="7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최대화</a:t>
                  </a:r>
                  <a:r>
                    <a:rPr kumimoji="1" lang="ko-KR" altLang="en-US" sz="1600" dirty="0">
                      <a:solidFill>
                        <a:schemeClr val="accent1">
                          <a:lumMod val="7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해야 함 </a:t>
                  </a: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43D8378-8805-3DF7-D0A1-BF1B5410D5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802" y="2483787"/>
                  <a:ext cx="2929180" cy="338554"/>
                </a:xfrm>
                <a:prstGeom prst="rect">
                  <a:avLst/>
                </a:prstGeom>
                <a:blipFill>
                  <a:blip r:embed="rId13"/>
                  <a:stretch>
                    <a:fillRect l="-431" t="-3571" b="-178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39167EE4-1A67-B60E-3800-959174B0BCDF}"/>
                </a:ext>
              </a:extLst>
            </p:cNvPr>
            <p:cNvGrpSpPr/>
            <p:nvPr/>
          </p:nvGrpSpPr>
          <p:grpSpPr>
            <a:xfrm>
              <a:off x="1037472" y="2853888"/>
              <a:ext cx="7690537" cy="1174519"/>
              <a:chOff x="1037472" y="2853888"/>
              <a:chExt cx="7690537" cy="1174519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6782CF4B-1231-216B-3D0A-583FBD1A41FF}"/>
                  </a:ext>
                </a:extLst>
              </p:cNvPr>
              <p:cNvGrpSpPr/>
              <p:nvPr/>
            </p:nvGrpSpPr>
            <p:grpSpPr>
              <a:xfrm>
                <a:off x="1037472" y="3044818"/>
                <a:ext cx="7690537" cy="983589"/>
                <a:chOff x="1037472" y="3044818"/>
                <a:chExt cx="7690537" cy="983589"/>
              </a:xfrm>
            </p:grpSpPr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EC34D5E5-B019-E71D-6352-C7A3E24821EF}"/>
                    </a:ext>
                  </a:extLst>
                </p:cNvPr>
                <p:cNvGrpSpPr/>
                <p:nvPr/>
              </p:nvGrpSpPr>
              <p:grpSpPr>
                <a:xfrm>
                  <a:off x="1037472" y="3044818"/>
                  <a:ext cx="7208768" cy="563148"/>
                  <a:chOff x="1037472" y="2297709"/>
                  <a:chExt cx="7208768" cy="563148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" name="TextBox 6">
                        <a:extLst>
                          <a:ext uri="{FF2B5EF4-FFF2-40B4-BE49-F238E27FC236}">
                            <a16:creationId xmlns:a16="http://schemas.microsoft.com/office/drawing/2014/main" id="{408FF1CC-A22A-B3CC-783E-B284C2FD563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37472" y="2297709"/>
                        <a:ext cx="7208768" cy="32342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func>
                                <m:func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kumimoji="1" lang="en-US" altLang="ko-KR" b="1" i="0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𝐦𝐢𝐧</m:t>
                                  </m:r>
                                </m:fName>
                                <m:e>
                                  <m:func>
                                    <m:funcPr>
                                      <m:ctrlP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kumimoji="1" lang="en-US" altLang="ko-KR" b="1" i="0" smtClean="0">
                                          <a:latin typeface="Cambria Math" panose="02040503050406030204" pitchFamily="18" charset="0"/>
                                        </a:rPr>
                                        <m:t>𝐦𝐚𝐱</m:t>
                                      </m:r>
                                    </m:fName>
                                    <m:e>
                                      <m:r>
                                        <a:rPr kumimoji="1" lang="en-US" altLang="ko-KR" b="1" i="1" smtClean="0">
                                          <a:latin typeface="Cambria Math" panose="02040503050406030204" pitchFamily="18" charset="0"/>
                                        </a:rPr>
                                        <m:t>𝑽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ko-KR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ko-KR" b="1" i="1" smtClean="0">
                                              <a:latin typeface="Cambria Math" panose="02040503050406030204" pitchFamily="18" charset="0"/>
                                            </a:rPr>
                                            <m:t>𝑫</m:t>
                                          </m:r>
                                          <m:r>
                                            <a:rPr kumimoji="1" lang="en-US" altLang="ko-KR" b="1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ko-KR" b="1" i="1" smtClean="0">
                                              <a:latin typeface="Cambria Math" panose="02040503050406030204" pitchFamily="18" charset="0"/>
                                            </a:rPr>
                                            <m:t>𝑮</m:t>
                                          </m:r>
                                        </m:e>
                                      </m:d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l-GR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𝔼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~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𝑃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𝑑𝑎𝑡𝑎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kumimoji="1"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kumimoji="1" lang="en-US" altLang="ko-KR" i="1" smtClean="0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ko-KR" b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𝐥𝐨𝐠</m:t>
                                          </m:r>
                                          <m:r>
                                            <a:rPr kumimoji="1" lang="en-US" altLang="ko-KR" b="1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⁡</m:t>
                                          </m:r>
                                          <m:r>
                                            <a:rPr kumimoji="1" lang="en-US" altLang="ko-KR" b="1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𝑫</m:t>
                                          </m:r>
                                          <m:r>
                                            <a:rPr kumimoji="1" lang="en-US" altLang="ko-KR" b="1" i="1" smtClean="0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kumimoji="1" lang="en-US" altLang="ko-KR" b="1" i="1" smtClean="0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kumimoji="1" lang="en-US" altLang="ko-KR" b="1" i="1" smtClean="0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l-GR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𝔼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kumimoji="1"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~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𝑃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kumimoji="1"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kumimoji="1"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kumimoji="1" lang="en-US" altLang="ko-KR" b="0" i="1" smtClean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ko-KR" b="1" i="0" smtClean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𝐥𝐨𝐠</m:t>
                                          </m:r>
                                          <m:r>
                                            <a:rPr kumimoji="1" lang="en-US" altLang="ko-KR" b="1" i="1" smtClean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⁡(</m:t>
                                          </m:r>
                                          <m:r>
                                            <a:rPr kumimoji="1" lang="en-US" altLang="ko-KR" b="1" i="1" smtClean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  <m:r>
                                            <a:rPr kumimoji="1" lang="en-US" altLang="ko-KR" b="1" i="1" smtClean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kumimoji="1" lang="en-US" altLang="ko-KR" b="1" i="1" smtClean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𝑫</m:t>
                                          </m:r>
                                          <m:d>
                                            <m:dPr>
                                              <m:ctrlPr>
                                                <a:rPr kumimoji="1" lang="en-US" altLang="ko-KR" b="1" i="1" smtClean="0">
                                                  <a:solidFill>
                                                    <a:schemeClr val="accent6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1" lang="en-US" altLang="ko-KR" b="1" i="1" smtClean="0">
                                                  <a:solidFill>
                                                    <a:schemeClr val="accent6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𝑮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kumimoji="1" lang="en-US" altLang="ko-KR" b="1" i="1" smtClean="0">
                                                      <a:solidFill>
                                                        <a:schemeClr val="accent6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kumimoji="1" lang="en-US" altLang="ko-KR" b="1" i="1" smtClean="0">
                                                      <a:solidFill>
                                                        <a:schemeClr val="accent6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𝒛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kumimoji="1" lang="en-US" altLang="ko-KR" b="1" i="1" smtClean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oMath>
                          </m:oMathPara>
                        </a14:m>
                        <a:endParaRPr kumimoji="1" lang="ko-KR" altLang="en-US" dirty="0"/>
                      </a:p>
                    </p:txBody>
                  </p:sp>
                </mc:Choice>
                <mc:Fallback xmlns="">
                  <p:sp>
                    <p:nvSpPr>
                      <p:cNvPr id="7" name="TextBox 6">
                        <a:extLst>
                          <a:ext uri="{FF2B5EF4-FFF2-40B4-BE49-F238E27FC236}">
                            <a16:creationId xmlns:a16="http://schemas.microsoft.com/office/drawing/2014/main" id="{408FF1CC-A22A-B3CC-783E-B284C2FD563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37472" y="2297709"/>
                        <a:ext cx="7208768" cy="323422"/>
                      </a:xfrm>
                      <a:prstGeom prst="rect">
                        <a:avLst/>
                      </a:prstGeom>
                      <a:blipFill>
                        <a:blip r:embed="rId14"/>
                        <a:stretch>
                          <a:fillRect l="-176" b="-2222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2" name="TextBox 11">
                        <a:extLst>
                          <a:ext uri="{FF2B5EF4-FFF2-40B4-BE49-F238E27FC236}">
                            <a16:creationId xmlns:a16="http://schemas.microsoft.com/office/drawing/2014/main" id="{A4287F67-86C2-32FB-CCB0-38A8ABA0AF7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203056" y="2546268"/>
                        <a:ext cx="302550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1" lang="en-US" altLang="ko-KR" sz="1400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oMath>
                          </m:oMathPara>
                        </a14:m>
                        <a:endPara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2" name="TextBox 11">
                        <a:extLst>
                          <a:ext uri="{FF2B5EF4-FFF2-40B4-BE49-F238E27FC236}">
                            <a16:creationId xmlns:a16="http://schemas.microsoft.com/office/drawing/2014/main" id="{A4287F67-86C2-32FB-CCB0-38A8ABA0AF7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203056" y="2546268"/>
                        <a:ext cx="302550" cy="307777"/>
                      </a:xfrm>
                      <a:prstGeom prst="rect">
                        <a:avLst/>
                      </a:prstGeom>
                      <a:blipFill>
                        <a:blip r:embed="rId1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" name="TextBox 12">
                        <a:extLst>
                          <a:ext uri="{FF2B5EF4-FFF2-40B4-BE49-F238E27FC236}">
                            <a16:creationId xmlns:a16="http://schemas.microsoft.com/office/drawing/2014/main" id="{2F22C65D-EFFC-0792-F8EC-DE10BB57D33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47812" y="2553080"/>
                        <a:ext cx="302550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1" lang="en-US" altLang="ko-KR" sz="1400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oMath>
                          </m:oMathPara>
                        </a14:m>
                        <a:endParaRPr lang="ko-KR" alt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13" name="TextBox 12">
                        <a:extLst>
                          <a:ext uri="{FF2B5EF4-FFF2-40B4-BE49-F238E27FC236}">
                            <a16:creationId xmlns:a16="http://schemas.microsoft.com/office/drawing/2014/main" id="{2F22C65D-EFFC-0792-F8EC-DE10BB57D33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647812" y="2553080"/>
                        <a:ext cx="302550" cy="307777"/>
                      </a:xfrm>
                      <a:prstGeom prst="rect">
                        <a:avLst/>
                      </a:prstGeom>
                      <a:blipFill>
                        <a:blip r:embed="rId1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3B3132D1-6C28-8489-1A49-34BEB45746B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44982" y="3505187"/>
                      <a:ext cx="2030198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kumimoji="1" lang="en-US" altLang="ko-KR" sz="14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oMath>
                      </a14:m>
                      <a:r>
                        <a:rPr kumimoji="1" lang="ko-KR" altLang="en-US" sz="14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는 </a:t>
                      </a:r>
                      <a14:m>
                        <m:oMath xmlns:m="http://schemas.openxmlformats.org/officeDocument/2006/math">
                          <m:r>
                            <a:rPr kumimoji="1" lang="en-US" altLang="ko-KR" sz="1400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  <m:d>
                            <m:dPr>
                              <m:ctrlPr>
                                <a:rPr kumimoji="1" lang="en-US" altLang="ko-KR" sz="1400" b="1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sz="1400" b="1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kumimoji="1" lang="en-US" altLang="ko-KR" sz="14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ko-KR" sz="14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a14:m>
                      <a:r>
                        <a:rPr kumimoji="1" lang="ko-KR" altLang="en-US" sz="14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일 때</a:t>
                      </a:r>
                      <a:endParaRPr kumimoji="1" lang="en-US" altLang="ko-KR" sz="14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14:m>
                        <m:oMath xmlns:m="http://schemas.openxmlformats.org/officeDocument/2006/math">
                          <m:r>
                            <a:rPr kumimoji="1" lang="en-US" altLang="ko-KR" sz="1400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  <m:d>
                            <m:dPr>
                              <m:ctrlPr>
                                <a:rPr kumimoji="1" lang="en-US" altLang="ko-KR" sz="1400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sz="1400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  <m:r>
                                <a:rPr kumimoji="1" lang="en-US" altLang="ko-KR" sz="1400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sz="1400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</m:d>
                          <m:r>
                            <a:rPr kumimoji="1" lang="en-US" altLang="ko-KR" sz="1400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a14:m>
                      <a:r>
                        <a:rPr kumimoji="1" lang="ko-KR" altLang="en-US" sz="14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최대</a:t>
                      </a:r>
                    </a:p>
                  </p:txBody>
                </p:sp>
              </mc:Choice>
              <mc:Fallback xmlns="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3B3132D1-6C28-8489-1A49-34BEB45746B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44982" y="3505187"/>
                      <a:ext cx="2030198" cy="523220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t="-2439" b="-1219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D994491B-FF60-6440-38F6-8E45B3A95ED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98829" y="3455588"/>
                      <a:ext cx="2929180" cy="5509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kumimoji="1" lang="en-US" altLang="ko-KR" sz="1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  <m:d>
                            <m:dPr>
                              <m:ctrlPr>
                                <a:rPr kumimoji="1" lang="en-US" altLang="ko-KR" sz="1400" b="1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sz="1400" b="1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  <m:d>
                                <m:dPr>
                                  <m:ctrlPr>
                                    <a:rPr kumimoji="1" lang="en-US" altLang="ko-KR" sz="1400" b="1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1400" b="1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</m:d>
                            </m:e>
                          </m:d>
                          <m:r>
                            <a:rPr kumimoji="1" lang="en-US" altLang="ko-KR" sz="14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ko-KR" sz="1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a14:m>
                      <a:r>
                        <a:rPr kumimoji="1" lang="en-US" altLang="ko-KR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kumimoji="1" lang="ko-KR" alt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일 때</a:t>
                      </a:r>
                      <a:endParaRPr kumimoji="1" lang="en-US" altLang="ko-KR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14:m>
                        <m:oMath xmlns:m="http://schemas.openxmlformats.org/officeDocument/2006/math">
                          <m:r>
                            <a:rPr kumimoji="1" lang="en-US" altLang="ko-KR" sz="1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  <m:d>
                            <m:dPr>
                              <m:ctrlPr>
                                <a:rPr kumimoji="1" lang="en-US" altLang="ko-KR" sz="1400" b="1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sz="1400" b="1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  <m:r>
                                <a:rPr kumimoji="1" lang="en-US" altLang="ko-KR" sz="1400" b="1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sz="1400" b="1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</m:d>
                          <m:r>
                            <a:rPr kumimoji="1" lang="en-US" altLang="ko-KR" sz="14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a14:m>
                      <a:r>
                        <a:rPr kumimoji="1" lang="ko-KR" alt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최대</a:t>
                      </a:r>
                    </a:p>
                  </p:txBody>
                </p:sp>
              </mc:Choice>
              <mc:Fallback xmlns="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D994491B-FF60-6440-38F6-8E45B3A95ED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98829" y="3455588"/>
                      <a:ext cx="2929180" cy="550920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 b="-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ECA0ABB-062B-CAF2-61A7-D601BF16E889}"/>
                  </a:ext>
                </a:extLst>
              </p:cNvPr>
              <p:cNvSpPr txBox="1"/>
              <p:nvPr/>
            </p:nvSpPr>
            <p:spPr>
              <a:xfrm>
                <a:off x="5070216" y="2853888"/>
                <a:ext cx="154691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2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Random seed</a:t>
                </a:r>
                <a:endParaRPr kumimoji="1" lang="ko-KR" altLang="en-US" sz="12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752FFE-325E-AC9D-FFB7-4EEC8CBD3F51}"/>
                  </a:ext>
                </a:extLst>
              </p:cNvPr>
              <p:cNvSpPr txBox="1"/>
              <p:nvPr/>
            </p:nvSpPr>
            <p:spPr>
              <a:xfrm>
                <a:off x="2856104" y="2853889"/>
                <a:ext cx="14060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2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실제 데이터</a:t>
                </a:r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B2DEA7F-1255-37A4-24CA-032056D13135}"/>
              </a:ext>
            </a:extLst>
          </p:cNvPr>
          <p:cNvGrpSpPr/>
          <p:nvPr/>
        </p:nvGrpSpPr>
        <p:grpSpPr>
          <a:xfrm>
            <a:off x="8647140" y="2634712"/>
            <a:ext cx="3636912" cy="2263633"/>
            <a:chOff x="8636860" y="2634712"/>
            <a:chExt cx="3230770" cy="2263633"/>
          </a:xfrm>
        </p:grpSpPr>
        <p:sp>
          <p:nvSpPr>
            <p:cNvPr id="37" name="모서리가 둥근 직사각형 36">
              <a:extLst>
                <a:ext uri="{FF2B5EF4-FFF2-40B4-BE49-F238E27FC236}">
                  <a16:creationId xmlns:a16="http://schemas.microsoft.com/office/drawing/2014/main" id="{022DA671-C24E-897B-4A1E-2660CB339539}"/>
                </a:ext>
              </a:extLst>
            </p:cNvPr>
            <p:cNvSpPr/>
            <p:nvPr/>
          </p:nvSpPr>
          <p:spPr>
            <a:xfrm>
              <a:off x="8818538" y="2634712"/>
              <a:ext cx="2872691" cy="2154264"/>
            </a:xfrm>
            <a:prstGeom prst="roundRect">
              <a:avLst>
                <a:gd name="adj" fmla="val 335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BF0231F-DAE3-07DD-1B15-7590C28E8144}"/>
                    </a:ext>
                  </a:extLst>
                </p:cNvPr>
                <p:cNvSpPr txBox="1"/>
                <p:nvPr/>
              </p:nvSpPr>
              <p:spPr>
                <a:xfrm>
                  <a:off x="8636860" y="2634712"/>
                  <a:ext cx="3230770" cy="22636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kumimoji="1" lang="en-US" altLang="ko-KR" sz="16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  <m:d>
                        <m:dPr>
                          <m:ctrlPr>
                            <a:rPr kumimoji="1" lang="en-US" altLang="ko-KR" sz="16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16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kumimoji="1" lang="en-US" altLang="ko-KR" sz="1600" b="1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sz="1600" b="1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</m:e>
                      </m:d>
                      <m:r>
                        <a:rPr kumimoji="1" lang="en-US" altLang="ko-KR" sz="160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16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a14:m>
                  <a:r>
                    <a:rPr kumimoji="1" lang="en-US" altLang="ko-KR" sz="1600" b="1" dirty="0">
                      <a:solidFill>
                        <a:schemeClr val="accent6">
                          <a:lumMod val="7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kumimoji="1" lang="ko-KR" altLang="en-US" sz="1600" b="1" dirty="0">
                      <a:solidFill>
                        <a:schemeClr val="accent6">
                          <a:lumMod val="7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일 때</a:t>
                  </a:r>
                  <a:endParaRPr kumimoji="1" lang="en-US" altLang="ko-KR" sz="1600" b="1" dirty="0">
                    <a:solidFill>
                      <a:schemeClr val="accent6">
                        <a:lumMod val="7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14:m>
                    <m:oMath xmlns:m="http://schemas.openxmlformats.org/officeDocument/2006/math">
                      <m:r>
                        <a:rPr kumimoji="1" lang="en-US" altLang="ko-KR" sz="1400" i="1" dirty="0" smtClean="0">
                          <a:latin typeface="Cambria Math" panose="02040503050406030204" pitchFamily="18" charset="0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m:t>𝐺</m:t>
                      </m:r>
                    </m:oMath>
                  </a14:m>
                  <a:r>
                    <a:rPr kumimoji="1" lang="ko-KR" altLang="en-US" sz="14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가 생성하는 데이터 </a:t>
                  </a:r>
                  <a14:m>
                    <m:oMath xmlns:m="http://schemas.openxmlformats.org/officeDocument/2006/math">
                      <m:r>
                        <a:rPr kumimoji="1" lang="en-US" altLang="ko-KR" sz="1400" i="1" dirty="0" smtClean="0">
                          <a:latin typeface="Cambria Math" panose="02040503050406030204" pitchFamily="18" charset="0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m:t>(</m:t>
                      </m:r>
                      <m:r>
                        <a:rPr kumimoji="1" lang="en-US" altLang="ko-KR" sz="1400" i="1" dirty="0" smtClean="0">
                          <a:latin typeface="Cambria Math" panose="02040503050406030204" pitchFamily="18" charset="0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m:t>𝐺</m:t>
                      </m:r>
                      <m:r>
                        <a:rPr kumimoji="1" lang="en-US" altLang="ko-KR" sz="1400" i="1" dirty="0" smtClean="0">
                          <a:latin typeface="Cambria Math" panose="02040503050406030204" pitchFamily="18" charset="0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m:t>(</m:t>
                      </m:r>
                      <m:r>
                        <a:rPr kumimoji="1" lang="en-US" altLang="ko-KR" sz="1400" i="1" dirty="0" smtClean="0">
                          <a:latin typeface="Cambria Math" panose="02040503050406030204" pitchFamily="18" charset="0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m:t>𝑧</m:t>
                      </m:r>
                      <m:r>
                        <a:rPr kumimoji="1" lang="en-US" altLang="ko-KR" sz="1400" i="1" dirty="0" smtClean="0">
                          <a:latin typeface="Cambria Math" panose="02040503050406030204" pitchFamily="18" charset="0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m:t>))</m:t>
                      </m:r>
                    </m:oMath>
                  </a14:m>
                  <a:r>
                    <a:rPr kumimoji="1" lang="ko-KR" altLang="en-US" sz="14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는</a:t>
                  </a:r>
                  <a:endParaRPr kumimoji="1" lang="en-US" altLang="ko-KR" sz="14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kumimoji="1" lang="ko-KR" altLang="en-US" sz="14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초기에는 </a:t>
                  </a:r>
                  <a:r>
                    <a:rPr kumimoji="1" lang="ko-KR" altLang="en-US" sz="1400" b="1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실제 데이터와 유사하지 않기에</a:t>
                  </a:r>
                  <a:endParaRPr kumimoji="1" lang="en-US" altLang="ko-KR" sz="14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14:m>
                    <m:oMath xmlns:m="http://schemas.openxmlformats.org/officeDocument/2006/math">
                      <m:r>
                        <a:rPr kumimoji="1" lang="en-US" altLang="ko-KR" sz="1400" b="1" i="1" dirty="0" smtClean="0">
                          <a:latin typeface="Cambria Math" panose="02040503050406030204" pitchFamily="18" charset="0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m:t>𝑫</m:t>
                      </m:r>
                    </m:oMath>
                  </a14:m>
                  <a:r>
                    <a:rPr kumimoji="1" lang="ko-KR" altLang="en-US" sz="1400" b="1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는 </a:t>
                  </a:r>
                  <a14:m>
                    <m:oMath xmlns:m="http://schemas.openxmlformats.org/officeDocument/2006/math">
                      <m:r>
                        <a:rPr kumimoji="1" lang="en-US" altLang="ko-KR" sz="1400" b="1" i="1" dirty="0" smtClean="0">
                          <a:latin typeface="Cambria Math" panose="02040503050406030204" pitchFamily="18" charset="0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m:t>𝑮</m:t>
                      </m:r>
                      <m:r>
                        <a:rPr kumimoji="1" lang="en-US" altLang="ko-KR" sz="1400" b="1" i="1" dirty="0" smtClean="0">
                          <a:latin typeface="Cambria Math" panose="02040503050406030204" pitchFamily="18" charset="0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m:t>(</m:t>
                      </m:r>
                      <m:r>
                        <a:rPr kumimoji="1" lang="en-US" altLang="ko-KR" sz="1400" b="1" i="1" dirty="0" smtClean="0">
                          <a:latin typeface="Cambria Math" panose="02040503050406030204" pitchFamily="18" charset="0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m:t>𝒛</m:t>
                      </m:r>
                      <m:r>
                        <a:rPr kumimoji="1" lang="en-US" altLang="ko-KR" sz="1400" b="1" i="1" dirty="0" smtClean="0">
                          <a:latin typeface="Cambria Math" panose="02040503050406030204" pitchFamily="18" charset="0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m:t>)</m:t>
                      </m:r>
                    </m:oMath>
                  </a14:m>
                  <a:r>
                    <a:rPr kumimoji="1" lang="ko-KR" altLang="en-US" sz="1400" b="1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를 </a:t>
                  </a:r>
                  <a:r>
                    <a:rPr kumimoji="1" lang="en-US" altLang="ko-KR" sz="1400" b="1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0</a:t>
                  </a:r>
                  <a:r>
                    <a:rPr kumimoji="1" lang="ko-KR" altLang="en-US" sz="1400" b="1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이라고 판단하기 쉬움</a:t>
                  </a:r>
                  <a:endParaRPr kumimoji="1" lang="en-US" altLang="ko-KR" sz="14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endParaRPr kumimoji="1" lang="en-US" altLang="ko-KR" sz="14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kumimoji="1" lang="ko-KR" altLang="en-US" sz="14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학습이 진행될 수록 </a:t>
                  </a:r>
                  <a:endParaRPr kumimoji="1" lang="en-US" altLang="ko-KR" sz="14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kumimoji="1" lang="ko-KR" altLang="en-US" sz="14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확률 분포가 유사해지므로 </a:t>
                  </a:r>
                  <a:endParaRPr kumimoji="1" lang="en-US" altLang="ko-KR" sz="14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kumimoji="1" lang="ko-KR" altLang="en-US" sz="1400" b="1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구별이 어려움</a:t>
                  </a:r>
                  <a:endParaRPr kumimoji="1" lang="en-US" altLang="ko-KR" sz="14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endParaRPr kumimoji="1"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BF0231F-DAE3-07DD-1B15-7590C28E81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6860" y="2634712"/>
                  <a:ext cx="3230770" cy="2263633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839FEC2-4939-A2C4-A010-051122861A1C}"/>
              </a:ext>
            </a:extLst>
          </p:cNvPr>
          <p:cNvCxnSpPr>
            <a:stCxn id="7" idx="3"/>
          </p:cNvCxnSpPr>
          <p:nvPr/>
        </p:nvCxnSpPr>
        <p:spPr>
          <a:xfrm>
            <a:off x="8246240" y="3484437"/>
            <a:ext cx="605418" cy="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982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6A0A3-43D8-0A4D-A765-A49D5AB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Generative Adversarial Networks (GANs)</a:t>
            </a:r>
            <a:endParaRPr kumimoji="1" lang="ko-KR" altLang="en-US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B5F256-724C-7945-92E6-BFAE07BC40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GAN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통한 이미지 생성의 대표적 예시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0313A1-4151-CEDE-3A88-A26AB06593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0"/>
          <a:stretch/>
        </p:blipFill>
        <p:spPr bwMode="auto">
          <a:xfrm>
            <a:off x="5854849" y="2454028"/>
            <a:ext cx="4675394" cy="266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D6616F-6EBC-0F65-EE11-5A9E2355A6F0}"/>
              </a:ext>
            </a:extLst>
          </p:cNvPr>
          <p:cNvSpPr txBox="1"/>
          <p:nvPr/>
        </p:nvSpPr>
        <p:spPr>
          <a:xfrm>
            <a:off x="6172452" y="5302351"/>
            <a:ext cx="4040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특정 화가의 화풍을 학습하여 새로운 이미지 생성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7DBACD4-142A-2E49-2B6C-EC75B9F81936}"/>
              </a:ext>
            </a:extLst>
          </p:cNvPr>
          <p:cNvGrpSpPr/>
          <p:nvPr/>
        </p:nvGrpSpPr>
        <p:grpSpPr>
          <a:xfrm>
            <a:off x="689029" y="2454028"/>
            <a:ext cx="4852083" cy="3186877"/>
            <a:chOff x="689029" y="1658319"/>
            <a:chExt cx="4852083" cy="318687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F465F8C3-1B4E-703C-1872-A1B176F2FC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49"/>
            <a:stretch/>
          </p:blipFill>
          <p:spPr bwMode="auto">
            <a:xfrm>
              <a:off x="689029" y="1658319"/>
              <a:ext cx="4852083" cy="26657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30B860-746A-52F0-0060-F55C8C3BDFAF}"/>
                </a:ext>
              </a:extLst>
            </p:cNvPr>
            <p:cNvSpPr txBox="1"/>
            <p:nvPr/>
          </p:nvSpPr>
          <p:spPr>
            <a:xfrm>
              <a:off x="1094976" y="4506642"/>
              <a:ext cx="40401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6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채색하여 새로운 이미지 생성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3405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6A0A3-43D8-0A4D-A765-A49D5AB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Transformer</a:t>
            </a:r>
            <a:endParaRPr kumimoji="1" lang="ko-KR" altLang="en-US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83ED558-BD39-E39F-8CED-A492CA3BC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046" y="1868864"/>
            <a:ext cx="5550976" cy="410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B5F256-724C-7945-92E6-BFAE07BC40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RNN</a:t>
            </a:r>
            <a:r>
              <a:rPr kumimoji="1" lang="ko-KR" altLang="en-US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사용하지 않고 </a:t>
            </a:r>
            <a:r>
              <a:rPr kumimoji="1" lang="en-US" altLang="ko-KR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Attention</a:t>
            </a:r>
            <a:r>
              <a:rPr kumimoji="1" lang="ko-KR" altLang="en-US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사용</a:t>
            </a:r>
            <a:r>
              <a:rPr kumimoji="1"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하여 시퀀스 데이터 학습 가능</a:t>
            </a:r>
            <a:endParaRPr kumimoji="1"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20000"/>
              </a:lnSpc>
            </a:pP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대신 </a:t>
            </a:r>
            <a:r>
              <a:rPr kumimoji="1" lang="ko-KR" altLang="en-US" sz="16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위치 </a:t>
            </a:r>
            <a:r>
              <a:rPr kumimoji="1" lang="en-US" altLang="ko-KR" sz="16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(</a:t>
            </a:r>
            <a:r>
              <a:rPr kumimoji="1" lang="ko-KR" altLang="en-US" sz="16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순서</a:t>
            </a:r>
            <a:r>
              <a:rPr kumimoji="1" lang="en-US" altLang="ko-KR" sz="16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)</a:t>
            </a:r>
            <a:r>
              <a:rPr kumimoji="1" lang="ko-KR" altLang="en-US" sz="16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 정보를 반영하는 </a:t>
            </a:r>
            <a:r>
              <a:rPr kumimoji="1" lang="en-US" altLang="ko-KR" sz="16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Positional Encoding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 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사용</a:t>
            </a:r>
            <a:endParaRPr kumimoji="1"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Wingdings" pitchFamily="2" charset="2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문장 전체가 한번에 입력된 후 </a:t>
            </a:r>
            <a:r>
              <a:rPr kumimoji="1" lang="en-US" altLang="ko-KR" sz="1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Attention (</a:t>
            </a:r>
            <a:r>
              <a:rPr kumimoji="1" lang="ko-KR" altLang="en-US" sz="1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순차적 </a:t>
            </a:r>
            <a:r>
              <a:rPr kumimoji="1" lang="en-US" altLang="ko-KR" sz="1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X,</a:t>
            </a:r>
            <a:r>
              <a:rPr kumimoji="1" lang="ko-KR" altLang="en-US" sz="1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 병렬 </a:t>
            </a:r>
            <a:r>
              <a:rPr kumimoji="1" lang="en-US" altLang="ko-KR" sz="1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O)</a:t>
            </a:r>
          </a:p>
          <a:p>
            <a:pPr lvl="1">
              <a:lnSpc>
                <a:spcPct val="120000"/>
              </a:lnSpc>
            </a:pPr>
            <a:r>
              <a:rPr kumimoji="1" lang="ko-KR" altLang="en-US" sz="16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학습 속도 증가</a:t>
            </a:r>
            <a:r>
              <a:rPr kumimoji="1" lang="en-US" altLang="ko-KR" sz="16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, </a:t>
            </a:r>
            <a:r>
              <a:rPr kumimoji="1" lang="ko-KR" altLang="en-US" sz="16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대규모 데이터 셋 및 복잡한 모델 운용 가능</a:t>
            </a:r>
            <a:endParaRPr kumimoji="1" lang="en-US" altLang="ko-KR" sz="1400" b="1" dirty="0">
              <a:solidFill>
                <a:srgbClr val="C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Wingdings" pitchFamily="2" charset="2"/>
            </a:endParaRPr>
          </a:p>
          <a:p>
            <a:pPr lvl="1">
              <a:lnSpc>
                <a:spcPct val="120000"/>
              </a:lnSpc>
            </a:pP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입력된 문장 내의 단어들 간의 </a:t>
            </a:r>
            <a:r>
              <a:rPr kumimoji="1" lang="ko-KR" altLang="en-US" sz="16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장거리 의존성을 효과적으로 포착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하여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 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문맥적 이해가 깊어짐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 </a:t>
            </a:r>
            <a:endParaRPr kumimoji="1"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Encoder + Decoder </a:t>
            </a:r>
            <a:r>
              <a:rPr kumimoji="1" lang="ko-KR" altLang="en-US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</a:t>
            </a:r>
            <a:endParaRPr kumimoji="1" lang="en-US" altLang="ko-KR" sz="1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00000"/>
              </a:lnSpc>
            </a:pP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Encoder 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및 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Decoder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를 여러 개 쌓아서 구성</a:t>
            </a:r>
            <a:endParaRPr kumimoji="1"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Wingdings" pitchFamily="2" charset="2"/>
            </a:endParaRPr>
          </a:p>
          <a:p>
            <a:pPr lvl="1">
              <a:lnSpc>
                <a:spcPct val="100000"/>
              </a:lnSpc>
            </a:pP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Encoder 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및 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Decoder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 각각에서 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Attention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 수행</a:t>
            </a:r>
            <a:endParaRPr kumimoji="1"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전체 동작 과정</a:t>
            </a:r>
            <a:endParaRPr kumimoji="1" lang="en-US" altLang="ko-KR" sz="1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Wingdings" pitchFamily="2" charset="2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kumimoji="1"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입력 문장에 대해 </a:t>
            </a:r>
            <a:r>
              <a:rPr kumimoji="1" lang="en-US" altLang="ko-KR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word embedding </a:t>
            </a:r>
            <a:r>
              <a:rPr kumimoji="1" lang="ko-KR" alt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후</a:t>
            </a:r>
            <a:r>
              <a:rPr kumimoji="1" lang="en-US" altLang="ko-KR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,</a:t>
            </a:r>
            <a:r>
              <a:rPr kumimoji="1" lang="ko-KR" alt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 순서 정보를 더하여 인코딩</a:t>
            </a:r>
            <a:endParaRPr kumimoji="1" lang="en-US" altLang="ko-KR" sz="15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Wingdings" pitchFamily="2" charset="2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kumimoji="1"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해당 값에 </a:t>
            </a:r>
            <a:r>
              <a:rPr kumimoji="1" lang="en-US" altLang="ko-KR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Self attention</a:t>
            </a:r>
            <a:r>
              <a:rPr kumimoji="1" lang="ko-KR" alt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 </a:t>
            </a:r>
            <a:r>
              <a:rPr kumimoji="1"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적용 </a:t>
            </a:r>
            <a:r>
              <a:rPr kumimoji="1"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 </a:t>
            </a:r>
            <a:r>
              <a:rPr kumimoji="1"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장거리 의존성 포착</a:t>
            </a:r>
            <a:endParaRPr kumimoji="1" lang="en-US" altLang="ko-KR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Wingdings" pitchFamily="2" charset="2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Self attention</a:t>
            </a:r>
            <a:r>
              <a:rPr kumimoji="1"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 적용하지 않은 값과 더하고 </a:t>
            </a:r>
            <a:r>
              <a:rPr kumimoji="1" lang="ko-KR" alt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정규화</a:t>
            </a:r>
            <a:r>
              <a:rPr kumimoji="1"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 </a:t>
            </a:r>
            <a:r>
              <a:rPr kumimoji="1"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 </a:t>
            </a:r>
            <a:r>
              <a:rPr kumimoji="1"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일반화 성능 강화</a:t>
            </a:r>
            <a:endParaRPr kumimoji="1" lang="en-US" altLang="ko-KR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Wingdings" pitchFamily="2" charset="2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Feed Forward layer + Add &amp; Norm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Encoder</a:t>
            </a:r>
            <a:r>
              <a:rPr kumimoji="1" lang="ko-KR" alt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의 최종 출력은 </a:t>
            </a:r>
            <a:r>
              <a:rPr kumimoji="1" lang="en-US" altLang="ko-KR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Decoder</a:t>
            </a:r>
            <a:r>
              <a:rPr kumimoji="1" lang="ko-KR" alt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의 각 레이어에 입력 </a:t>
            </a:r>
            <a:r>
              <a:rPr kumimoji="1"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 Encoder</a:t>
            </a:r>
            <a:r>
              <a:rPr kumimoji="1"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의 출력과 </a:t>
            </a:r>
            <a:r>
              <a:rPr kumimoji="1"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Decoder</a:t>
            </a:r>
            <a:r>
              <a:rPr kumimoji="1"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의 입력 사이의 관계 학습</a:t>
            </a:r>
            <a:endParaRPr kumimoji="1" lang="en-US" altLang="ko-KR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Wingdings" pitchFamily="2" charset="2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Attention – Add &amp; Norm … </a:t>
            </a:r>
            <a:r>
              <a:rPr kumimoji="1" lang="ko-KR" alt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반복 후 최종 값 출력</a:t>
            </a:r>
            <a:endParaRPr kumimoji="1" lang="en-US" altLang="ko-KR" sz="15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12586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6A0A3-43D8-0A4D-A765-A49D5AB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Transformer</a:t>
            </a:r>
            <a:endParaRPr kumimoji="1" lang="ko-KR" altLang="en-US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B5F256-724C-7945-92E6-BFAE07BC40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Transformer</a:t>
            </a:r>
            <a:r>
              <a:rPr kumimoji="1" lang="ko-KR" altLang="en-US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는 </a:t>
            </a:r>
            <a:r>
              <a:rPr kumimoji="1" lang="en-US" altLang="ko-KR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NLP (</a:t>
            </a:r>
            <a:r>
              <a:rPr kumimoji="1" lang="ko-KR" altLang="en-US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자연어 처리</a:t>
            </a:r>
            <a:r>
              <a:rPr kumimoji="1" lang="en-US" altLang="ko-KR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kumimoji="1" lang="ko-KR" altLang="en-US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적합 </a:t>
            </a:r>
            <a:endParaRPr kumimoji="1" lang="en-US" altLang="ko-KR" sz="1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20000"/>
              </a:lnSpc>
            </a:pP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대규모 데이터 셋 및 복잡한 모델을 빠른 속도로 학습 가능</a:t>
            </a:r>
            <a:endParaRPr kumimoji="1"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Wingdings" pitchFamily="2" charset="2"/>
            </a:endParaRPr>
          </a:p>
          <a:p>
            <a:pPr lvl="1">
              <a:lnSpc>
                <a:spcPct val="120000"/>
              </a:lnSpc>
            </a:pP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입력된 문장의 장거리 의존성을 효과적으로 학습하므로 문맥 이해력 향상</a:t>
            </a:r>
            <a:endParaRPr kumimoji="1"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Wingdings" pitchFamily="2" charset="2"/>
            </a:endParaRPr>
          </a:p>
          <a:p>
            <a:pPr lvl="1">
              <a:lnSpc>
                <a:spcPct val="120000"/>
              </a:lnSpc>
            </a:pPr>
            <a:endParaRPr kumimoji="1"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Wingdings" pitchFamily="2" charset="2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현재 주목받고 있는 </a:t>
            </a:r>
            <a:r>
              <a:rPr kumimoji="1" lang="en-US" altLang="ko-KR" sz="1800" b="1" dirty="0" err="1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ChatGPT</a:t>
            </a:r>
            <a:r>
              <a:rPr kumimoji="1" lang="en-US" altLang="ko-KR" sz="1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 </a:t>
            </a:r>
            <a:r>
              <a:rPr kumimoji="1" lang="ko-KR" altLang="en-US" sz="1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또한</a:t>
            </a:r>
            <a:r>
              <a:rPr kumimoji="1" lang="en-US" altLang="ko-KR" sz="1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 Transformer </a:t>
            </a:r>
            <a:r>
              <a:rPr kumimoji="1" lang="ko-KR" altLang="en-US" sz="1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기반</a:t>
            </a:r>
            <a:endParaRPr kumimoji="1" lang="en-US" altLang="ko-KR" sz="1800" b="1" dirty="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Wingdings" pitchFamily="2" charset="2"/>
            </a:endParaRPr>
          </a:p>
          <a:p>
            <a:pPr lvl="1">
              <a:lnSpc>
                <a:spcPct val="120000"/>
              </a:lnSpc>
            </a:pPr>
            <a:r>
              <a:rPr kumimoji="1" lang="ko-KR" altLang="en-US" sz="16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자연어 이해 및 생성에 강점 </a:t>
            </a:r>
            <a:r>
              <a:rPr kumimoji="1" lang="en-US" altLang="ko-KR" sz="16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 </a:t>
            </a:r>
            <a:r>
              <a:rPr kumimoji="1" lang="ko-KR" altLang="en-US" sz="16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생성형 </a:t>
            </a:r>
            <a:r>
              <a:rPr kumimoji="1" lang="en-US" altLang="ko-KR" sz="16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AI</a:t>
            </a:r>
          </a:p>
          <a:p>
            <a:pPr lvl="1">
              <a:lnSpc>
                <a:spcPct val="120000"/>
              </a:lnSpc>
            </a:pP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현재는 </a:t>
            </a:r>
            <a:r>
              <a:rPr kumimoji="1"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그림이나 </a:t>
            </a:r>
            <a:r>
              <a:rPr kumimoji="1"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PDF </a:t>
            </a:r>
            <a:r>
              <a:rPr kumimoji="1"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파일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 또한 수용 가능</a:t>
            </a:r>
            <a:endParaRPr kumimoji="1"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Wingdings" pitchFamily="2" charset="2"/>
            </a:endParaRPr>
          </a:p>
          <a:p>
            <a:pPr lvl="1">
              <a:lnSpc>
                <a:spcPct val="120000"/>
              </a:lnSpc>
            </a:pP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또한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, </a:t>
            </a:r>
            <a:r>
              <a:rPr kumimoji="1"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프롬프트 형식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으로 실제 사람과 대화하듯이 </a:t>
            </a:r>
            <a:r>
              <a:rPr kumimoji="1"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점점 더 깊고 정확한 정보 처리 가능</a:t>
            </a:r>
            <a:endParaRPr kumimoji="1" lang="en-US" altLang="ko-KR" sz="16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Wingdings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86174F-7E78-0914-65EA-5A1B5050C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615" y="4289197"/>
            <a:ext cx="6493962" cy="22734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A51D92-4BE6-96BB-C3DE-C0C00942C5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165" b="10642"/>
          <a:stretch/>
        </p:blipFill>
        <p:spPr>
          <a:xfrm>
            <a:off x="8116478" y="2396869"/>
            <a:ext cx="3663601" cy="416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373252"/>
      </p:ext>
    </p:extLst>
  </p:cSld>
  <p:clrMapOvr>
    <a:masterClrMapping/>
  </p:clrMapOvr>
</p:sld>
</file>

<file path=ppt/theme/theme1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3807</TotalTime>
  <Words>2577</Words>
  <Application>Microsoft Office PowerPoint</Application>
  <PresentationFormat>와이드스크린</PresentationFormat>
  <Paragraphs>307</Paragraphs>
  <Slides>29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Pretendard</vt:lpstr>
      <vt:lpstr>Noto Serif</vt:lpstr>
      <vt:lpstr>Arial</vt:lpstr>
      <vt:lpstr>Cambria Math</vt:lpstr>
      <vt:lpstr>var(--text-font-family)</vt:lpstr>
      <vt:lpstr>Lucida Grande</vt:lpstr>
      <vt:lpstr>맑은 고딕</vt:lpstr>
      <vt:lpstr>제목 테마</vt:lpstr>
      <vt:lpstr>생성형 AI와 관련된 보안 기술 동향</vt:lpstr>
      <vt:lpstr>생성형 AI</vt:lpstr>
      <vt:lpstr>PowerPoint 프레젠테이션</vt:lpstr>
      <vt:lpstr>생성형 AI의 기본 구조</vt:lpstr>
      <vt:lpstr>Generative Adversarial Networks (GANs)</vt:lpstr>
      <vt:lpstr>Generative Adversarial Networks (GANs)</vt:lpstr>
      <vt:lpstr>Generative Adversarial Networks (GANs)</vt:lpstr>
      <vt:lpstr>Transformer</vt:lpstr>
      <vt:lpstr>Transformer</vt:lpstr>
      <vt:lpstr>PowerPoint 프레젠테이션</vt:lpstr>
      <vt:lpstr>생성형 AI의 보안 이슈</vt:lpstr>
      <vt:lpstr>생성형 AI와 보안</vt:lpstr>
      <vt:lpstr>PowerPoint 프레젠테이션</vt:lpstr>
      <vt:lpstr>생성형 AI를 활용한 공격 – 악성코드 생성</vt:lpstr>
      <vt:lpstr>생성형 AI를 활용한 공격 – 프롬프트 주입 통한 유해 출력 생성 </vt:lpstr>
      <vt:lpstr>생성형 AI를 활용한 공격 – 프롬프트 주입 통한 AI 모델 해킹</vt:lpstr>
      <vt:lpstr>생성형 AI를 활용한 공격</vt:lpstr>
      <vt:lpstr>PowerPoint 프레젠테이션</vt:lpstr>
      <vt:lpstr>생성형 AI에 대한 공격 – 데이터 프라이버시 침해 및 편향된 데이터 생성</vt:lpstr>
      <vt:lpstr>생성형 AI에 대한 공격 – 멤버십 추론 공격</vt:lpstr>
      <vt:lpstr>생성형 AI에 대한 공격 – 적대적 예제 생성 공격</vt:lpstr>
      <vt:lpstr>PowerPoint 프레젠테이션</vt:lpstr>
      <vt:lpstr>보안을 위한 생성형 AI – 보안 패치 자동화</vt:lpstr>
      <vt:lpstr>보안을 위한 생성형 AI – 보안 코딩</vt:lpstr>
      <vt:lpstr>PowerPoint 프레젠테이션</vt:lpstr>
      <vt:lpstr>생성형 AI를 위한 보안 – AI 방화벽 </vt:lpstr>
      <vt:lpstr>생성형 AI를 위한 보안 – 중재 모델</vt:lpstr>
      <vt:lpstr>생성형 AI를 위한 보안 – 안티 바이러스 및 블랙리스팅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김현지</cp:lastModifiedBy>
  <cp:revision>321</cp:revision>
  <dcterms:created xsi:type="dcterms:W3CDTF">2019-03-05T04:29:07Z</dcterms:created>
  <dcterms:modified xsi:type="dcterms:W3CDTF">2024-04-06T07:17:43Z</dcterms:modified>
</cp:coreProperties>
</file>